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88" r:id="rId14"/>
    <p:sldId id="287" r:id="rId15"/>
    <p:sldId id="286" r:id="rId16"/>
    <p:sldId id="285" r:id="rId17"/>
    <p:sldId id="284" r:id="rId18"/>
    <p:sldId id="283" r:id="rId19"/>
    <p:sldId id="282" r:id="rId20"/>
    <p:sldId id="2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0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07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色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0412" cy="6857206"/>
          </a:xfrm>
          <a:prstGeom prst="rect">
            <a:avLst/>
          </a:prstGeom>
          <a:solidFill>
            <a:srgbClr val="E3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630658" y="341319"/>
            <a:ext cx="10987322" cy="6175362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594" tIns="22797" rIns="45594" bIns="22797" numCol="1" rtlCol="0" anchor="t" anchorCtr="0" compatLnSpc="1"/>
          <a:lstStyle/>
          <a:p>
            <a:pPr marL="0" marR="0" indent="0" algn="l" defTabSz="455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27 Imagen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342039" y="6439210"/>
            <a:ext cx="391471" cy="3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5"/>
          <p:cNvSpPr txBox="1"/>
          <p:nvPr userDrawn="1"/>
        </p:nvSpPr>
        <p:spPr>
          <a:xfrm>
            <a:off x="11357178" y="6417332"/>
            <a:ext cx="359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400" b="1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8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942552" y="6426910"/>
            <a:ext cx="373576" cy="373381"/>
            <a:chOff x="11226607" y="6533712"/>
            <a:chExt cx="216000" cy="216000"/>
          </a:xfrm>
        </p:grpSpPr>
        <p:sp>
          <p:nvSpPr>
            <p:cNvPr id="11" name="椭圆 10"/>
            <p:cNvSpPr/>
            <p:nvPr userDrawn="1"/>
          </p:nvSpPr>
          <p:spPr>
            <a:xfrm>
              <a:off x="11226607" y="6533712"/>
              <a:ext cx="216000" cy="216000"/>
            </a:xfrm>
            <a:prstGeom prst="ellipse">
              <a:avLst/>
            </a:prstGeom>
            <a:solidFill>
              <a:srgbClr val="A2CE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燕尾形 22">
              <a:hlinkClick r:id="" action="ppaction://hlinkshowjump?jump=previousslide"/>
            </p:cNvPr>
            <p:cNvSpPr/>
            <p:nvPr userDrawn="1"/>
          </p:nvSpPr>
          <p:spPr>
            <a:xfrm flipH="1">
              <a:off x="11291407" y="6587712"/>
              <a:ext cx="86400" cy="108000"/>
            </a:xfrm>
            <a:prstGeom prst="chevron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11755566" y="6438671"/>
            <a:ext cx="373576" cy="373381"/>
            <a:chOff x="11142748" y="6381312"/>
            <a:chExt cx="216000" cy="216000"/>
          </a:xfrm>
        </p:grpSpPr>
        <p:sp>
          <p:nvSpPr>
            <p:cNvPr id="15" name="椭圆 14"/>
            <p:cNvSpPr/>
            <p:nvPr userDrawn="1"/>
          </p:nvSpPr>
          <p:spPr>
            <a:xfrm>
              <a:off x="11142748" y="6381312"/>
              <a:ext cx="216000" cy="216000"/>
            </a:xfrm>
            <a:prstGeom prst="ellipse">
              <a:avLst/>
            </a:prstGeom>
            <a:solidFill>
              <a:srgbClr val="A2CE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燕尾形 25">
              <a:hlinkClick r:id="" action="ppaction://hlinkshowjump?jump=nextslide"/>
            </p:cNvPr>
            <p:cNvSpPr/>
            <p:nvPr userDrawn="1"/>
          </p:nvSpPr>
          <p:spPr>
            <a:xfrm>
              <a:off x="11207548" y="6435312"/>
              <a:ext cx="86400" cy="108000"/>
            </a:xfrm>
            <a:prstGeom prst="chevron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1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49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44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0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3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0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94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0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B198C-7850-459C-9073-5D9FA448793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7676A-B1D9-4237-AE8F-00FF76BB6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9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21" Type="http://schemas.openxmlformats.org/officeDocument/2006/relationships/image" Target="../media/image15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6.v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17.pn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1" Type="http://schemas.openxmlformats.org/officeDocument/2006/relationships/vmlDrawing" Target="../drawings/vmlDrawing7.v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15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oleObject" Target="../embeddings/oleObject7.bin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57.xml"/><Relationship Id="rId7" Type="http://schemas.openxmlformats.org/officeDocument/2006/relationships/image" Target="../media/image20.jpe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24.png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55697" y="2386360"/>
            <a:ext cx="647679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地球运动</a:t>
            </a:r>
            <a:endParaRPr lang="zh-CN" altLang="en-US" sz="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20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91187"/>
              </p:ext>
            </p:extLst>
          </p:nvPr>
        </p:nvGraphicFramePr>
        <p:xfrm>
          <a:off x="1524000" y="0"/>
          <a:ext cx="8153400" cy="673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BMP 图象" r:id="rId3" imgW="8123810" imgH="6916115" progId="Paint.Picture">
                  <p:embed/>
                </p:oleObj>
              </mc:Choice>
              <mc:Fallback>
                <p:oleObj name="BMP 图象" r:id="rId3" imgW="8123810" imgH="6916115" progId="Paint.Picture">
                  <p:embed/>
                  <p:pic>
                    <p:nvPicPr>
                      <p:cNvPr id="747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8153400" cy="673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3"/>
          <p:cNvSpPr>
            <a:spLocks/>
          </p:cNvSpPr>
          <p:nvPr/>
        </p:nvSpPr>
        <p:spPr bwMode="auto">
          <a:xfrm>
            <a:off x="4953000" y="5410200"/>
            <a:ext cx="1066800" cy="457200"/>
          </a:xfrm>
          <a:custGeom>
            <a:avLst/>
            <a:gdLst>
              <a:gd name="T0" fmla="*/ 0 w 624"/>
              <a:gd name="T1" fmla="*/ 192 h 192"/>
              <a:gd name="T2" fmla="*/ 336 w 624"/>
              <a:gd name="T3" fmla="*/ 0 h 192"/>
              <a:gd name="T4" fmla="*/ 624 w 624"/>
              <a:gd name="T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192">
                <a:moveTo>
                  <a:pt x="0" y="192"/>
                </a:moveTo>
                <a:cubicBezTo>
                  <a:pt x="116" y="96"/>
                  <a:pt x="232" y="0"/>
                  <a:pt x="336" y="0"/>
                </a:cubicBezTo>
                <a:cubicBezTo>
                  <a:pt x="440" y="0"/>
                  <a:pt x="532" y="96"/>
                  <a:pt x="624" y="192"/>
                </a:cubicBezTo>
              </a:path>
            </a:pathLst>
          </a:custGeom>
          <a:noFill/>
          <a:ln w="76200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7086600" y="3810000"/>
            <a:ext cx="533400" cy="381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5410200" y="3621088"/>
            <a:ext cx="3048000" cy="1524000"/>
          </a:xfrm>
          <a:custGeom>
            <a:avLst/>
            <a:gdLst>
              <a:gd name="T0" fmla="*/ 1968 w 1968"/>
              <a:gd name="T1" fmla="*/ 0 h 1008"/>
              <a:gd name="T2" fmla="*/ 816 w 1968"/>
              <a:gd name="T3" fmla="*/ 816 h 1008"/>
              <a:gd name="T4" fmla="*/ 0 w 1968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68" h="1008">
                <a:moveTo>
                  <a:pt x="1968" y="0"/>
                </a:moveTo>
                <a:cubicBezTo>
                  <a:pt x="1556" y="324"/>
                  <a:pt x="1144" y="648"/>
                  <a:pt x="816" y="816"/>
                </a:cubicBezTo>
                <a:cubicBezTo>
                  <a:pt x="488" y="984"/>
                  <a:pt x="244" y="996"/>
                  <a:pt x="0" y="1008"/>
                </a:cubicBezTo>
              </a:path>
            </a:pathLst>
          </a:custGeom>
          <a:noFill/>
          <a:ln w="762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200400" y="4572000"/>
            <a:ext cx="0" cy="6096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696200" y="228600"/>
            <a:ext cx="2590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南极圈及其以南地区极夜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827958" y="3276600"/>
            <a:ext cx="166199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 sz="4800" b="1">
                <a:solidFill>
                  <a:srgbClr val="FF0000"/>
                </a:solidFill>
              </a:rPr>
              <a:t>昏</a:t>
            </a:r>
            <a:r>
              <a:rPr lang="zh-CN" altLang="en-US" sz="4800" b="1">
                <a:solidFill>
                  <a:schemeClr val="bg1"/>
                </a:solidFill>
              </a:rPr>
              <a:t>线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354858" y="3200400"/>
            <a:ext cx="92333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 sz="4800" b="1">
                <a:solidFill>
                  <a:srgbClr val="FF0000"/>
                </a:solidFill>
              </a:rPr>
              <a:t>晨</a:t>
            </a:r>
            <a:r>
              <a:rPr lang="zh-CN" altLang="en-US" sz="4800" b="1">
                <a:solidFill>
                  <a:schemeClr val="bg1"/>
                </a:solidFill>
              </a:rPr>
              <a:t>线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077201" y="5791201"/>
            <a:ext cx="18138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/>
              <a:t>6</a:t>
            </a:r>
            <a:r>
              <a:rPr lang="zh-CN" altLang="en-US" sz="3600" b="1"/>
              <a:t>月</a:t>
            </a:r>
            <a:r>
              <a:rPr lang="en-US" altLang="zh-CN" sz="3600" b="1"/>
              <a:t>22</a:t>
            </a:r>
            <a:r>
              <a:rPr lang="zh-CN" altLang="en-US" sz="3600" b="1"/>
              <a:t>日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241925" y="1492251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2800" b="1">
              <a:solidFill>
                <a:srgbClr val="000099"/>
              </a:solidFill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181600" y="1371600"/>
            <a:ext cx="43152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 b="1">
                <a:solidFill>
                  <a:srgbClr val="FF0000"/>
                </a:solidFill>
              </a:rPr>
              <a:t>·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34001" y="1825625"/>
            <a:ext cx="5212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rgbClr val="000099"/>
                </a:solidFill>
              </a:rPr>
              <a:t>A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632325" y="2401889"/>
            <a:ext cx="1722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000000"/>
                </a:solidFill>
              </a:rPr>
              <a:t>昼半球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556125" y="6059489"/>
            <a:ext cx="1722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夜半球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479926" y="4535489"/>
            <a:ext cx="2149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solidFill>
                  <a:srgbClr val="000000"/>
                </a:solidFill>
              </a:rPr>
              <a:t>晨昏线</a:t>
            </a:r>
          </a:p>
        </p:txBody>
      </p:sp>
    </p:spTree>
    <p:extLst>
      <p:ext uri="{BB962C8B-B14F-4D97-AF65-F5344CB8AC3E}">
        <p14:creationId xmlns:p14="http://schemas.microsoft.com/office/powerpoint/2010/main" val="38774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utoUpdateAnimBg="0"/>
      <p:bldP spid="10" grpId="0" autoUpdateAnimBg="0"/>
      <p:bldP spid="12" grpId="0" autoUpdateAnimBg="0"/>
      <p:bldP spid="1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975636"/>
              </p:ext>
            </p:extLst>
          </p:nvPr>
        </p:nvGraphicFramePr>
        <p:xfrm>
          <a:off x="3886200" y="0"/>
          <a:ext cx="53848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Image" r:id="rId3" imgW="2852692" imgH="3633223" progId="Photoshop.Image.7">
                  <p:embed/>
                </p:oleObj>
              </mc:Choice>
              <mc:Fallback>
                <p:oleObj name="Image" r:id="rId3" imgW="2852692" imgH="3633223" progId="Photoshop.Image.7">
                  <p:embed/>
                  <p:pic>
                    <p:nvPicPr>
                      <p:cNvPr id="757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0"/>
                        <a:ext cx="53848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691051" y="533401"/>
            <a:ext cx="861774" cy="514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400" b="1" dirty="0">
                <a:solidFill>
                  <a:srgbClr val="FF3300"/>
                </a:solidFill>
              </a:rPr>
              <a:t>判断晨线或昏线</a:t>
            </a:r>
          </a:p>
        </p:txBody>
      </p:sp>
    </p:spTree>
    <p:extLst>
      <p:ext uri="{BB962C8B-B14F-4D97-AF65-F5344CB8AC3E}">
        <p14:creationId xmlns:p14="http://schemas.microsoft.com/office/powerpoint/2010/main" val="263578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2640013" y="411163"/>
            <a:ext cx="568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/>
              <a:t>判断下图中的晨线和昏线。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424114" y="1052514"/>
            <a:ext cx="2232025" cy="2459037"/>
            <a:chOff x="793" y="663"/>
            <a:chExt cx="1406" cy="1549"/>
          </a:xfrm>
        </p:grpSpPr>
        <p:pic>
          <p:nvPicPr>
            <p:cNvPr id="4" name="Picture 4" descr="HWOCRTEMP_ROC7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6" r="76019" b="19095"/>
            <a:stretch>
              <a:fillRect/>
            </a:stretch>
          </p:blipFill>
          <p:spPr bwMode="auto">
            <a:xfrm>
              <a:off x="793" y="772"/>
              <a:ext cx="1406" cy="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9"/>
            <p:cNvSpPr txBox="1">
              <a:spLocks noChangeArrowheads="1"/>
            </p:cNvSpPr>
            <p:nvPr/>
          </p:nvSpPr>
          <p:spPr bwMode="auto">
            <a:xfrm>
              <a:off x="1156" y="1344"/>
              <a:ext cx="220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/>
                <a:t>A</a:t>
              </a:r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1383" y="663"/>
              <a:ext cx="212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/>
                <a:t>B</a:t>
              </a:r>
            </a:p>
          </p:txBody>
        </p:sp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1383" y="1979"/>
              <a:ext cx="201" cy="23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/>
                <a:t>C</a:t>
              </a:r>
            </a:p>
          </p:txBody>
        </p:sp>
      </p:grpSp>
      <p:pic>
        <p:nvPicPr>
          <p:cNvPr id="8" name="Picture 7" descr="HWOCRTEMP_ROC780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3744913"/>
            <a:ext cx="309562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667251" y="1628776"/>
            <a:ext cx="222091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AB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</a:rPr>
              <a:t>是晨线</a:t>
            </a:r>
          </a:p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AC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</a:rPr>
              <a:t>是昏线</a:t>
            </a:r>
          </a:p>
        </p:txBody>
      </p: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985001" y="974725"/>
            <a:ext cx="3071813" cy="2598738"/>
            <a:chOff x="3349" y="614"/>
            <a:chExt cx="1935" cy="1637"/>
          </a:xfrm>
        </p:grpSpPr>
        <p:grpSp>
          <p:nvGrpSpPr>
            <p:cNvPr id="11" name="Group 19"/>
            <p:cNvGrpSpPr>
              <a:grpSpLocks/>
            </p:cNvGrpSpPr>
            <p:nvPr/>
          </p:nvGrpSpPr>
          <p:grpSpPr bwMode="auto">
            <a:xfrm>
              <a:off x="3349" y="614"/>
              <a:ext cx="1935" cy="1637"/>
              <a:chOff x="3198" y="614"/>
              <a:chExt cx="1935" cy="1637"/>
            </a:xfrm>
          </p:grpSpPr>
          <p:pic>
            <p:nvPicPr>
              <p:cNvPr id="13" name="Picture 5" descr="image013"/>
              <p:cNvPicPr>
                <a:picLocks noChangeAspect="1" noChangeArrowheads="1"/>
              </p:cNvPicPr>
              <p:nvPr/>
            </p:nvPicPr>
            <p:blipFill>
              <a:blip r:embed="rId4">
                <a:lum bright="18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54"/>
              <a:stretch>
                <a:fillRect/>
              </a:stretch>
            </p:blipFill>
            <p:spPr bwMode="auto">
              <a:xfrm>
                <a:off x="3334" y="636"/>
                <a:ext cx="1633" cy="1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4014" y="614"/>
                <a:ext cx="220" cy="2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/>
                  <a:t>A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4921" y="1294"/>
                <a:ext cx="212" cy="2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/>
                  <a:t>B</a:t>
                </a: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3198" y="1298"/>
                <a:ext cx="201" cy="2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/>
                  <a:t>C</a:t>
                </a:r>
              </a:p>
            </p:txBody>
          </p:sp>
        </p:grp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3424" y="1025"/>
              <a:ext cx="182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7" name="Picture 30" descr="HWOCRTEMP_ROC9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4" y="3714750"/>
            <a:ext cx="3024187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35"/>
          <p:cNvSpPr>
            <a:spLocks noChangeArrowheads="1"/>
          </p:cNvSpPr>
          <p:nvPr/>
        </p:nvSpPr>
        <p:spPr bwMode="auto">
          <a:xfrm>
            <a:off x="1919288" y="5157789"/>
            <a:ext cx="1008062" cy="503237"/>
          </a:xfrm>
          <a:prstGeom prst="wedgeRoundRectCallout">
            <a:avLst>
              <a:gd name="adj1" fmla="val 48111"/>
              <a:gd name="adj2" fmla="val -101102"/>
              <a:gd name="adj3" fmla="val 16667"/>
            </a:avLst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/>
              <a:t>昏线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 bwMode="auto">
          <a:xfrm>
            <a:off x="4367213" y="5157789"/>
            <a:ext cx="1008062" cy="503237"/>
          </a:xfrm>
          <a:prstGeom prst="wedgeRoundRectCallout">
            <a:avLst>
              <a:gd name="adj1" fmla="val -60866"/>
              <a:gd name="adj2" fmla="val -101102"/>
              <a:gd name="adj3" fmla="val 16667"/>
            </a:avLst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/>
              <a:t>晨线</a:t>
            </a:r>
          </a:p>
        </p:txBody>
      </p:sp>
      <p:sp>
        <p:nvSpPr>
          <p:cNvPr id="20" name="AutoShape 37"/>
          <p:cNvSpPr>
            <a:spLocks noChangeArrowheads="1"/>
          </p:cNvSpPr>
          <p:nvPr/>
        </p:nvSpPr>
        <p:spPr bwMode="auto">
          <a:xfrm>
            <a:off x="7751763" y="4365625"/>
            <a:ext cx="1008062" cy="503238"/>
          </a:xfrm>
          <a:prstGeom prst="wedgeRoundRectCallout">
            <a:avLst>
              <a:gd name="adj1" fmla="val -59292"/>
              <a:gd name="adj2" fmla="val 76815"/>
              <a:gd name="adj3" fmla="val 16667"/>
            </a:avLst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/>
              <a:t>昏线</a:t>
            </a:r>
          </a:p>
        </p:txBody>
      </p:sp>
    </p:spTree>
    <p:extLst>
      <p:ext uri="{BB962C8B-B14F-4D97-AF65-F5344CB8AC3E}">
        <p14:creationId xmlns:p14="http://schemas.microsoft.com/office/powerpoint/2010/main" val="282218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832" y="243820"/>
            <a:ext cx="84963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/>
                </a:solidFill>
              </a:rPr>
              <a:t>4.</a:t>
            </a:r>
            <a:r>
              <a:rPr lang="zh-CN" altLang="zh-CN" sz="2800" dirty="0" smtClean="0">
                <a:solidFill>
                  <a:schemeClr val="tx1"/>
                </a:solidFill>
              </a:rPr>
              <a:t>晨昏</a:t>
            </a:r>
            <a:r>
              <a:rPr lang="zh-CN" altLang="zh-CN" sz="2800" dirty="0">
                <a:solidFill>
                  <a:schemeClr val="tx1"/>
                </a:solidFill>
              </a:rPr>
              <a:t>线的</a:t>
            </a:r>
            <a:r>
              <a:rPr lang="zh-CN" altLang="en-US" sz="2800" dirty="0">
                <a:solidFill>
                  <a:schemeClr val="tx1"/>
                </a:solidFill>
              </a:rPr>
              <a:t>特点</a:t>
            </a:r>
            <a:endParaRPr lang="zh-CN" altLang="zh-CN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93031712"/>
              </p:ext>
            </p:extLst>
          </p:nvPr>
        </p:nvGraphicFramePr>
        <p:xfrm>
          <a:off x="1343819" y="2717144"/>
          <a:ext cx="32385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20" imgW="2448267" imgH="2476190" progId="Paint.Picture">
                  <p:embed/>
                </p:oleObj>
              </mc:Choice>
              <mc:Fallback>
                <p:oleObj r:id="rId20" imgW="2448267" imgH="2476190" progId="Paint.Picture">
                  <p:embed/>
                  <p:pic>
                    <p:nvPicPr>
                      <p:cNvPr id="337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lum contrast="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819" y="2717144"/>
                        <a:ext cx="32385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Line 4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2474119" y="2996544"/>
            <a:ext cx="838200" cy="2667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Oval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78919" y="4215744"/>
            <a:ext cx="152400" cy="152400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Text Box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40719" y="2483781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" name="Text Box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16919" y="3834745"/>
            <a:ext cx="68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8" name="Text Box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159919" y="5587345"/>
            <a:ext cx="609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9" name="Text Box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07519" y="3453744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0" name="Text Box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50319" y="2331381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067844" y="2217081"/>
            <a:ext cx="2743200" cy="3276600"/>
            <a:chOff x="0" y="0"/>
            <a:chExt cx="1872" cy="2064"/>
          </a:xfrm>
        </p:grpSpPr>
        <p:grpSp>
          <p:nvGrpSpPr>
            <p:cNvPr id="12" name="Group 12"/>
            <p:cNvGrpSpPr>
              <a:grpSpLocks/>
            </p:cNvGrpSpPr>
            <p:nvPr/>
          </p:nvGrpSpPr>
          <p:grpSpPr bwMode="auto">
            <a:xfrm>
              <a:off x="96" y="0"/>
              <a:ext cx="1776" cy="2064"/>
              <a:chOff x="0" y="0"/>
              <a:chExt cx="1776" cy="2064"/>
            </a:xfrm>
          </p:grpSpPr>
          <p:sp>
            <p:nvSpPr>
              <p:cNvPr id="14" name="Line 13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rot="10860000" flipV="1">
                <a:off x="1056" y="816"/>
                <a:ext cx="528" cy="144"/>
              </a:xfrm>
              <a:prstGeom prst="line">
                <a:avLst/>
              </a:prstGeom>
              <a:noFill/>
              <a:ln w="28575" algn="ctr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 rot="10860000" flipV="1">
                <a:off x="432" y="1728"/>
                <a:ext cx="1344" cy="336"/>
              </a:xfrm>
              <a:prstGeom prst="line">
                <a:avLst/>
              </a:prstGeom>
              <a:noFill/>
              <a:ln w="28575" algn="ctr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 rot="10860000" flipV="1">
                <a:off x="0" y="0"/>
                <a:ext cx="1344" cy="336"/>
              </a:xfrm>
              <a:prstGeom prst="line">
                <a:avLst/>
              </a:prstGeom>
              <a:noFill/>
              <a:ln w="28575" algn="ctr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Line 16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0" y="1056"/>
              <a:ext cx="816" cy="192"/>
            </a:xfrm>
            <a:prstGeom prst="line">
              <a:avLst/>
            </a:prstGeom>
            <a:noFill/>
            <a:ln w="38100" algn="ctr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2550320" y="2917170"/>
            <a:ext cx="639763" cy="2898775"/>
            <a:chOff x="0" y="0"/>
            <a:chExt cx="403" cy="1826"/>
          </a:xfrm>
        </p:grpSpPr>
        <p:sp>
          <p:nvSpPr>
            <p:cNvPr id="18" name="AutoShape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20460000">
              <a:off x="0" y="98"/>
              <a:ext cx="192" cy="1728"/>
            </a:xfrm>
            <a:prstGeom prst="leftBracket">
              <a:avLst>
                <a:gd name="adj" fmla="val 450000"/>
              </a:avLst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AutoShape 1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20460000">
              <a:off x="199" y="0"/>
              <a:ext cx="204" cy="1698"/>
            </a:xfrm>
            <a:prstGeom prst="rightBracket">
              <a:avLst>
                <a:gd name="adj" fmla="val 416176"/>
              </a:avLst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0" name="Rectangle 20"/>
          <p:cNvSpPr/>
          <p:nvPr>
            <p:custDataLst>
              <p:tags r:id="rId11"/>
            </p:custDataLst>
          </p:nvPr>
        </p:nvSpPr>
        <p:spPr>
          <a:xfrm>
            <a:off x="262733" y="910569"/>
            <a:ext cx="11679237" cy="12954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indent="-342900" eaLnBrk="1" hangingPunct="1">
              <a:spcBef>
                <a:spcPct val="20000"/>
              </a:spcBef>
            </a:pPr>
            <a:r>
              <a:rPr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①</a:t>
            </a:r>
            <a:r>
              <a:rPr lang="en-US"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 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晨昏线是以地心为圆心的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ym typeface="Wingdings"/>
              </a:rPr>
              <a:t>大圆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，将地球平分为昼半球和夜半球； </a:t>
            </a:r>
          </a:p>
          <a:p>
            <a:pPr marL="342900" indent="-342900" eaLnBrk="1" hangingPunct="1">
              <a:spcBef>
                <a:spcPct val="20000"/>
              </a:spcBef>
            </a:pPr>
            <a:r>
              <a:rPr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②</a:t>
            </a:r>
            <a:r>
              <a:rPr lang="en-US"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 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晨昏线所在平面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ym typeface="Wingdings"/>
              </a:rPr>
              <a:t>与太阳光线垂直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，晨昏线上太阳高度角为</a:t>
            </a:r>
            <a:r>
              <a:rPr lang="en-US"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0º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，昼半球太阳高度角大于</a:t>
            </a:r>
            <a:r>
              <a:rPr lang="en-US"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0º 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，夜半球小于</a:t>
            </a:r>
            <a:r>
              <a:rPr lang="en-US"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0º </a:t>
            </a:r>
            <a:r>
              <a:rPr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；</a:t>
            </a:r>
          </a:p>
          <a:p>
            <a:pPr marL="342900" indent="-342900" eaLnBrk="1" hangingPunct="1">
              <a:spcBef>
                <a:spcPct val="20000"/>
              </a:spcBef>
            </a:pPr>
            <a:endParaRPr sz="2800" dirty="0">
              <a:solidFill>
                <a:srgbClr val="0000CC"/>
              </a:solidFill>
            </a:endParaRPr>
          </a:p>
        </p:txBody>
      </p:sp>
      <p:pic>
        <p:nvPicPr>
          <p:cNvPr id="21" name="Picture 4" descr="图片4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93" y="2400438"/>
            <a:ext cx="4456113" cy="718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6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47891" y="2171239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7991417" y="1126664"/>
            <a:ext cx="2945375" cy="2964061"/>
            <a:chOff x="0" y="0"/>
            <a:chExt cx="5239" cy="4923"/>
          </a:xfrm>
        </p:grpSpPr>
        <p:sp>
          <p:nvSpPr>
            <p:cNvPr id="4" name="Oval 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680" y="2280"/>
              <a:ext cx="240" cy="240"/>
            </a:xfrm>
            <a:prstGeom prst="ellipse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0" y="0"/>
              <a:ext cx="5239" cy="4923"/>
              <a:chOff x="0" y="0"/>
              <a:chExt cx="7035" cy="6611"/>
            </a:xfrm>
          </p:grpSpPr>
          <p:grpSp>
            <p:nvGrpSpPr>
              <p:cNvPr id="6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7035" cy="6611"/>
                <a:chOff x="0" y="0"/>
                <a:chExt cx="7035" cy="6611"/>
              </a:xfrm>
            </p:grpSpPr>
            <p:graphicFrame>
              <p:nvGraphicFramePr>
                <p:cNvPr id="10" name="Object 3"/>
                <p:cNvGraphicFramePr>
                  <a:graphicFrameLocks noChangeAspect="1"/>
                </p:cNvGraphicFramePr>
                <p:nvPr>
                  <p:custDataLst>
                    <p:tags r:id="rId12"/>
                  </p:custDataLst>
                </p:nvPr>
              </p:nvGraphicFramePr>
              <p:xfrm>
                <a:off x="0" y="787"/>
                <a:ext cx="5100" cy="5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219" r:id="rId23" imgW="2448267" imgH="2476190" progId="Paint.Picture">
                        <p:embed/>
                      </p:oleObj>
                    </mc:Choice>
                    <mc:Fallback>
                      <p:oleObj r:id="rId23" imgW="2448267" imgH="2476190" progId="Paint.Picture">
                        <p:embed/>
                        <p:pic>
                          <p:nvPicPr>
                            <p:cNvPr id="34826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lum contrast="30000"/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787"/>
                              <a:ext cx="5100" cy="5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1" name="Group 9"/>
                <p:cNvGrpSpPr>
                  <a:grpSpLocks/>
                </p:cNvGrpSpPr>
                <p:nvPr/>
              </p:nvGrpSpPr>
              <p:grpSpPr bwMode="auto">
                <a:xfrm>
                  <a:off x="940" y="0"/>
                  <a:ext cx="6095" cy="6611"/>
                  <a:chOff x="0" y="0"/>
                  <a:chExt cx="6095" cy="6611"/>
                </a:xfrm>
              </p:grpSpPr>
              <p:sp>
                <p:nvSpPr>
                  <p:cNvPr id="12" name="Text Box 6"/>
                  <p:cNvSpPr>
                    <a:spLocks noChangeArrowheads="1"/>
                  </p:cNvSpPr>
                  <p:nvPr>
                    <p:custDataLst>
                      <p:tags r:id="rId13"/>
                    </p:custDataLst>
                  </p:nvPr>
                </p:nvSpPr>
                <p:spPr bwMode="auto">
                  <a:xfrm>
                    <a:off x="0" y="507"/>
                    <a:ext cx="840" cy="14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360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3" name="Text Box 7"/>
                  <p:cNvSpPr>
                    <a:spLocks noChangeArrowheads="1"/>
                  </p:cNvSpPr>
                  <p:nvPr>
                    <p:custDataLst>
                      <p:tags r:id="rId14"/>
                    </p:custDataLst>
                  </p:nvPr>
                </p:nvSpPr>
                <p:spPr bwMode="auto">
                  <a:xfrm>
                    <a:off x="120" y="2547"/>
                    <a:ext cx="1080" cy="1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3200">
                        <a:solidFill>
                          <a:srgbClr val="CC0000"/>
                        </a:solidFill>
                        <a:latin typeface="Arial" panose="020B0604020202020204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14" name="Text Box 8"/>
                  <p:cNvSpPr>
                    <a:spLocks noChangeArrowheads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>
                    <a:off x="1920" y="5307"/>
                    <a:ext cx="960" cy="1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320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5" name="Text Box 9"/>
                  <p:cNvSpPr>
                    <a:spLocks noChangeArrowheads="1"/>
                  </p:cNvSpPr>
                  <p:nvPr>
                    <p:custDataLst>
                      <p:tags r:id="rId16"/>
                    </p:custDataLst>
                  </p:nvPr>
                </p:nvSpPr>
                <p:spPr bwMode="auto">
                  <a:xfrm>
                    <a:off x="1680" y="1947"/>
                    <a:ext cx="960" cy="11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800">
                        <a:solidFill>
                          <a:srgbClr val="0000FF"/>
                        </a:solidFill>
                        <a:latin typeface="Arial" panose="020B0604020202020204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16" name="Text Box 10"/>
                  <p:cNvSpPr>
                    <a:spLocks noChangeArrowheads="1"/>
                  </p:cNvSpPr>
                  <p:nvPr>
                    <p:custDataLst>
                      <p:tags r:id="rId17"/>
                    </p:custDataLst>
                  </p:nvPr>
                </p:nvSpPr>
                <p:spPr bwMode="auto">
                  <a:xfrm>
                    <a:off x="960" y="267"/>
                    <a:ext cx="960" cy="10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SzPct val="100000"/>
                      <a:defRPr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N</a:t>
                    </a:r>
                  </a:p>
                </p:txBody>
              </p:sp>
              <p:grpSp>
                <p:nvGrpSpPr>
                  <p:cNvPr id="17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1775" y="0"/>
                    <a:ext cx="4320" cy="5160"/>
                    <a:chOff x="0" y="0"/>
                    <a:chExt cx="1872" cy="2064"/>
                  </a:xfrm>
                </p:grpSpPr>
                <p:grpSp>
                  <p:nvGrpSpPr>
                    <p:cNvPr id="18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6" y="0"/>
                      <a:ext cx="1776" cy="2064"/>
                      <a:chOff x="0" y="0"/>
                      <a:chExt cx="1776" cy="2064"/>
                    </a:xfrm>
                  </p:grpSpPr>
                  <p:sp>
                    <p:nvSpPr>
                      <p:cNvPr id="20" name="Line 13"/>
                      <p:cNvSpPr>
                        <a:spLocks noChangeShapeType="1"/>
                      </p:cNvSpPr>
                      <p:nvPr>
                        <p:custDataLst>
                          <p:tags r:id="rId19"/>
                        </p:custDataLst>
                      </p:nvPr>
                    </p:nvSpPr>
                    <p:spPr bwMode="auto">
                      <a:xfrm rot="10860000" flipV="1">
                        <a:off x="1056" y="816"/>
                        <a:ext cx="528" cy="144"/>
                      </a:xfrm>
                      <a:prstGeom prst="line">
                        <a:avLst/>
                      </a:prstGeom>
                      <a:noFill/>
                      <a:ln w="28575" algn="ctr">
                        <a:solidFill>
                          <a:srgbClr val="CC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1" name="Line 14"/>
                      <p:cNvSpPr>
                        <a:spLocks noChangeShapeType="1"/>
                      </p:cNvSpPr>
                      <p:nvPr>
                        <p:custDataLst>
                          <p:tags r:id="rId20"/>
                        </p:custDataLst>
                      </p:nvPr>
                    </p:nvSpPr>
                    <p:spPr bwMode="auto">
                      <a:xfrm rot="10860000" flipV="1">
                        <a:off x="432" y="1728"/>
                        <a:ext cx="1344" cy="336"/>
                      </a:xfrm>
                      <a:prstGeom prst="line">
                        <a:avLst/>
                      </a:prstGeom>
                      <a:noFill/>
                      <a:ln w="28575" algn="ctr">
                        <a:solidFill>
                          <a:srgbClr val="CC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" name="Line 15"/>
                      <p:cNvSpPr>
                        <a:spLocks noChangeShapeType="1"/>
                      </p:cNvSpPr>
                      <p:nvPr>
                        <p:custDataLst>
                          <p:tags r:id="rId21"/>
                        </p:custDataLst>
                      </p:nvPr>
                    </p:nvSpPr>
                    <p:spPr bwMode="auto">
                      <a:xfrm rot="10860000" flipV="1">
                        <a:off x="0" y="0"/>
                        <a:ext cx="1344" cy="336"/>
                      </a:xfrm>
                      <a:prstGeom prst="line">
                        <a:avLst/>
                      </a:prstGeom>
                      <a:noFill/>
                      <a:ln w="28575" algn="ctr">
                        <a:solidFill>
                          <a:srgbClr val="CC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9" name="Line 16"/>
                    <p:cNvSpPr>
                      <a:spLocks noChangeShapeType="1"/>
                    </p:cNvSpPr>
                    <p:nvPr>
                      <p:custDataLst>
                        <p:tags r:id="rId18"/>
                      </p:custDataLst>
                    </p:nvPr>
                  </p:nvSpPr>
                  <p:spPr bwMode="auto">
                    <a:xfrm flipH="1">
                      <a:off x="0" y="1056"/>
                      <a:ext cx="816" cy="192"/>
                    </a:xfrm>
                    <a:prstGeom prst="line">
                      <a:avLst/>
                    </a:prstGeom>
                    <a:noFill/>
                    <a:ln w="38100" algn="ctr">
                      <a:solidFill>
                        <a:srgbClr val="FF33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" name="Group 17"/>
              <p:cNvGrpSpPr>
                <a:grpSpLocks/>
              </p:cNvGrpSpPr>
              <p:nvPr/>
            </p:nvGrpSpPr>
            <p:grpSpPr bwMode="auto">
              <a:xfrm>
                <a:off x="1900" y="1102"/>
                <a:ext cx="1008" cy="4565"/>
                <a:chOff x="0" y="0"/>
                <a:chExt cx="403" cy="1826"/>
              </a:xfrm>
            </p:grpSpPr>
            <p:sp>
              <p:nvSpPr>
                <p:cNvPr id="8" name="AutoShape 18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rot="20460000">
                  <a:off x="0" y="98"/>
                  <a:ext cx="192" cy="1728"/>
                </a:xfrm>
                <a:prstGeom prst="leftBracket">
                  <a:avLst>
                    <a:gd name="adj" fmla="val 450000"/>
                  </a:avLst>
                </a:prstGeom>
                <a:noFill/>
                <a:ln w="38100" algn="ctr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" name="AutoShape 19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rot="20460000">
                  <a:off x="199" y="0"/>
                  <a:ext cx="204" cy="1698"/>
                </a:xfrm>
                <a:prstGeom prst="rightBracket">
                  <a:avLst>
                    <a:gd name="adj" fmla="val 416176"/>
                  </a:avLst>
                </a:prstGeom>
                <a:noFill/>
                <a:ln w="5715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100000"/>
                    <a:defRPr sz="24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</p:grpSp>
      <p:sp>
        <p:nvSpPr>
          <p:cNvPr id="23" name="Text Box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57991" y="2009314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Line 4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8601016" y="1355263"/>
            <a:ext cx="838200" cy="2667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ectangle 20"/>
          <p:cNvSpPr/>
          <p:nvPr>
            <p:custDataLst>
              <p:tags r:id="rId5"/>
            </p:custDataLst>
          </p:nvPr>
        </p:nvSpPr>
        <p:spPr>
          <a:xfrm>
            <a:off x="498416" y="1457612"/>
            <a:ext cx="7105650" cy="12414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indent="-342900" eaLnBrk="1" hangingPunct="1">
              <a:spcBef>
                <a:spcPct val="20000"/>
              </a:spcBef>
            </a:pPr>
            <a:r>
              <a:rPr altLang="zh-CN"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③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晨昏线永远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ym typeface="Wingdings"/>
              </a:rPr>
              <a:t>平分赤道，即赤道上永远昼夜平分</a:t>
            </a:r>
            <a:r>
              <a:rPr sz="28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；</a:t>
            </a:r>
            <a:r>
              <a:rPr lang="zh-CN" altLang="en-US" sz="2800" dirty="0"/>
              <a:t>晨昏线与赤道有两交点：晨线与赤道交点为</a:t>
            </a:r>
            <a:r>
              <a:rPr lang="en-US" altLang="zh-CN" sz="2800" dirty="0"/>
              <a:t>6</a:t>
            </a:r>
            <a:r>
              <a:rPr lang="zh-CN" altLang="en-US" sz="2800" dirty="0"/>
              <a:t>点，昏线与赤道交点为</a:t>
            </a:r>
            <a:r>
              <a:rPr lang="en-US" altLang="zh-CN" sz="2800" dirty="0"/>
              <a:t>18</a:t>
            </a:r>
            <a:r>
              <a:rPr lang="zh-CN" altLang="en-US" sz="2800" dirty="0"/>
              <a:t>点，两交点经度之和为</a:t>
            </a:r>
            <a:r>
              <a:rPr lang="en-US" altLang="zh-CN" sz="2800" dirty="0"/>
              <a:t>180°</a:t>
            </a:r>
          </a:p>
          <a:p>
            <a:pPr marL="342900" indent="-342900" eaLnBrk="1" hangingPunct="1">
              <a:spcBef>
                <a:spcPct val="20000"/>
              </a:spcBef>
            </a:pPr>
            <a:endParaRPr sz="2800" dirty="0">
              <a:solidFill>
                <a:srgbClr val="0000CC"/>
              </a:solidFill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42" y="4142913"/>
            <a:ext cx="27971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27" name="矩形 25"/>
          <p:cNvSpPr/>
          <p:nvPr>
            <p:custDataLst>
              <p:tags r:id="rId7"/>
            </p:custDataLst>
          </p:nvPr>
        </p:nvSpPr>
        <p:spPr>
          <a:xfrm>
            <a:off x="507968" y="3355807"/>
            <a:ext cx="7250113" cy="13858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eaLnBrk="1" hangingPunct="1"/>
            <a:r>
              <a:rPr altLang="zh-CN"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④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晨昏线与经线的夹角变化范围为</a:t>
            </a:r>
            <a:r>
              <a:rPr lang="en-US" altLang="zh-CN"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0-23°26’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，且与太阳直射点的度数相同。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+mn-ea"/>
              </a:rPr>
              <a:t>晨昏线相切的纬线度数和太阳直射纬线度数有互余关系。</a:t>
            </a:r>
            <a:endParaRPr altLang="zh-CN" sz="2800" dirty="0">
              <a:solidFill>
                <a:srgbClr val="0000CC"/>
              </a:solidFill>
            </a:endParaRPr>
          </a:p>
        </p:txBody>
      </p:sp>
      <p:sp>
        <p:nvSpPr>
          <p:cNvPr id="28" name="矩形 26"/>
          <p:cNvSpPr/>
          <p:nvPr>
            <p:custDataLst>
              <p:tags r:id="rId8"/>
            </p:custDataLst>
          </p:nvPr>
        </p:nvSpPr>
        <p:spPr>
          <a:xfrm>
            <a:off x="531754" y="5149388"/>
            <a:ext cx="7072312" cy="9540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indent="-342900" eaLnBrk="1" hangingPunct="1">
              <a:spcBef>
                <a:spcPct val="20000"/>
              </a:spcBef>
            </a:pPr>
            <a:r>
              <a:rPr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⑤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晨昏线在地表的运动方向与地球自转方向相反，速度为15</a:t>
            </a:r>
            <a:r>
              <a:rPr lang="en-US"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°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sym typeface="Wingdings"/>
              </a:rPr>
              <a:t>／小时</a:t>
            </a:r>
            <a:endParaRPr sz="28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/>
          <p:nvPr>
            <p:custDataLst>
              <p:tags r:id="rId1"/>
            </p:custDataLst>
          </p:nvPr>
        </p:nvSpPr>
        <p:spPr>
          <a:xfrm>
            <a:off x="546894" y="1056829"/>
            <a:ext cx="9432925" cy="522287"/>
          </a:xfrm>
          <a:prstGeom prst="rect">
            <a:avLst/>
          </a:prstGeom>
          <a:solidFill>
            <a:schemeClr val="bg1"/>
          </a:solidFill>
          <a:ln>
            <a:noFill/>
            <a:bevel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r>
              <a:rPr lang="en-US" altLang="zh-CN" sz="28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latin typeface="Arial" pitchFamily="34" charset="0"/>
                <a:sym typeface="Wingdings"/>
              </a:rPr>
              <a:t>⑥</a:t>
            </a:r>
            <a:r>
              <a:rPr sz="28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CC"/>
                </a:solidFill>
                <a:latin typeface="Arial" pitchFamily="34" charset="0"/>
                <a:sym typeface="Wingdings"/>
              </a:rPr>
              <a:t>二分时晨昏线与经线重合；二至时晨昏线与极圈相切 </a:t>
            </a:r>
            <a:endParaRPr sz="2800" dirty="0">
              <a:solidFill>
                <a:srgbClr val="0000CC"/>
              </a:solidFill>
              <a:latin typeface="Arial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"/>
          <a:stretch>
            <a:fillRect/>
          </a:stretch>
        </p:blipFill>
        <p:spPr bwMode="auto">
          <a:xfrm>
            <a:off x="623094" y="2636839"/>
            <a:ext cx="697865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7021" r="446"/>
          <a:stretch>
            <a:fillRect/>
          </a:stretch>
        </p:blipFill>
        <p:spPr bwMode="auto">
          <a:xfrm>
            <a:off x="8025608" y="2768601"/>
            <a:ext cx="318293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51807" y="6018214"/>
            <a:ext cx="1752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latin typeface="黑体" panose="02010609060101010101" pitchFamily="49" charset="-122"/>
              </a:rPr>
              <a:t>春</a:t>
            </a:r>
            <a:r>
              <a:rPr lang="en-US" altLang="zh-CN" sz="3200">
                <a:latin typeface="黑体" panose="02010609060101010101" pitchFamily="49" charset="-122"/>
              </a:rPr>
              <a:t>/</a:t>
            </a:r>
            <a:r>
              <a:rPr lang="zh-CN" altLang="en-US" sz="3200">
                <a:latin typeface="黑体" panose="02010609060101010101" pitchFamily="49" charset="-122"/>
              </a:rPr>
              <a:t>秋分</a:t>
            </a:r>
          </a:p>
        </p:txBody>
      </p:sp>
      <p:sp>
        <p:nvSpPr>
          <p:cNvPr id="6" name="Text Box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07869" y="6018214"/>
            <a:ext cx="1143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latin typeface="黑体" panose="02010609060101010101" pitchFamily="49" charset="-122"/>
              </a:rPr>
              <a:t>夏至</a:t>
            </a:r>
          </a:p>
        </p:txBody>
      </p:sp>
      <p:sp>
        <p:nvSpPr>
          <p:cNvPr id="7" name="Text Box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408319" y="5946776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latin typeface="黑体" panose="02010609060101010101" pitchFamily="49" charset="-122"/>
              </a:rPr>
              <a:t>冬至</a:t>
            </a:r>
          </a:p>
        </p:txBody>
      </p:sp>
      <p:sp>
        <p:nvSpPr>
          <p:cNvPr id="8" name="矩形 7"/>
          <p:cNvSpPr/>
          <p:nvPr/>
        </p:nvSpPr>
        <p:spPr>
          <a:xfrm>
            <a:off x="649626" y="1664490"/>
            <a:ext cx="9227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晨线与昏线有两交点：一交点在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点所在的经线，一交点在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点所在的经线</a:t>
            </a:r>
            <a:r>
              <a:rPr lang="zh-CN" altLang="en-US" sz="2400" b="1" dirty="0" smtClean="0"/>
              <a:t>。与两交点相切的两纬线圈分别为极昼极夜的南北界。（二分日除外）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86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2719" y="836613"/>
            <a:ext cx="2997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006600"/>
                </a:solidFill>
                <a:latin typeface="Arial" panose="020B0604020202020204" pitchFamily="34" charset="0"/>
              </a:rPr>
              <a:t>5.</a:t>
            </a:r>
            <a:r>
              <a:rPr lang="zh-CN" altLang="zh-CN" sz="3200" dirty="0" smtClean="0">
                <a:solidFill>
                  <a:srgbClr val="006600"/>
                </a:solidFill>
                <a:latin typeface="Arial" panose="020B0604020202020204" pitchFamily="34" charset="0"/>
              </a:rPr>
              <a:t>晨昏</a:t>
            </a:r>
            <a:r>
              <a:rPr lang="zh-CN" altLang="zh-CN" sz="3200" dirty="0">
                <a:solidFill>
                  <a:srgbClr val="006600"/>
                </a:solidFill>
                <a:latin typeface="Arial" panose="020B0604020202020204" pitchFamily="34" charset="0"/>
              </a:rPr>
              <a:t>线的</a:t>
            </a:r>
            <a:r>
              <a:rPr lang="zh-CN" altLang="en-US" sz="3200" dirty="0">
                <a:solidFill>
                  <a:srgbClr val="006600"/>
                </a:solidFill>
                <a:latin typeface="Arial" panose="020B0604020202020204" pitchFamily="34" charset="0"/>
              </a:rPr>
              <a:t>应用</a:t>
            </a:r>
            <a:endParaRPr lang="zh-CN" altLang="zh-CN" sz="32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框 5"/>
          <p:cNvSpPr/>
          <p:nvPr>
            <p:custDataLst>
              <p:tags r:id="rId2"/>
            </p:custDataLst>
          </p:nvPr>
        </p:nvSpPr>
        <p:spPr>
          <a:xfrm>
            <a:off x="148432" y="1700214"/>
            <a:ext cx="5753100" cy="5667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indent="457200" eaLnBrk="1" hangingPunct="1">
              <a:lnSpc>
                <a:spcPct val="110000"/>
              </a:lnSpc>
            </a:pPr>
            <a:r>
              <a:rPr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①确定地球的自转方向</a:t>
            </a:r>
            <a:endParaRPr altLang="zh-CN" sz="2800">
              <a:solidFill>
                <a:srgbClr val="203864"/>
              </a:solidFill>
              <a:latin typeface="宋体" pitchFamily="2" charset="-122"/>
            </a:endParaRPr>
          </a:p>
        </p:txBody>
      </p:sp>
      <p:pic>
        <p:nvPicPr>
          <p:cNvPr id="4" name="20DLZTTXQGZT2T8.eps" descr="id:2147530685;FounderCE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45" y="1800226"/>
            <a:ext cx="5421313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02"/>
          <p:cNvSpPr/>
          <p:nvPr>
            <p:custDataLst>
              <p:tags r:id="rId4"/>
            </p:custDataLst>
          </p:nvPr>
        </p:nvSpPr>
        <p:spPr>
          <a:xfrm>
            <a:off x="651669" y="4057651"/>
            <a:ext cx="5080000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eaLnBrk="1" hangingPunct="1"/>
            <a:r>
              <a:rPr lang="en-US"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②</a:t>
            </a:r>
            <a:r>
              <a:rPr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确定地方时</a:t>
            </a:r>
            <a:endParaRPr altLang="zh-CN" sz="2800">
              <a:solidFill>
                <a:srgbClr val="203864"/>
              </a:solidFill>
              <a:latin typeface="宋体" pitchFamily="2" charset="-122"/>
            </a:endParaRPr>
          </a:p>
        </p:txBody>
      </p:sp>
      <p:pic>
        <p:nvPicPr>
          <p:cNvPr id="6" name="20DLZTTXQGZT2T9.eps" descr="id:2147530692;FounderCES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95" y="4219575"/>
            <a:ext cx="5808663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3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46648736" presetClass="entr" presetSubtype="90910050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/>
          <p:nvPr>
            <p:custDataLst>
              <p:tags r:id="rId1"/>
            </p:custDataLst>
          </p:nvPr>
        </p:nvSpPr>
        <p:spPr>
          <a:xfrm>
            <a:off x="200819" y="1069783"/>
            <a:ext cx="11728450" cy="18462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indent="457200" eaLnBrk="1" hangingPunct="1">
              <a:lnSpc>
                <a:spcPct val="150000"/>
              </a:lnSpc>
            </a:pPr>
            <a:r>
              <a:rPr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③确定日期和节气</a:t>
            </a:r>
          </a:p>
          <a:p>
            <a:pPr indent="457200" eaLnBrk="1" hangingPunct="1">
              <a:lnSpc>
                <a:spcPct val="150000"/>
              </a:lnSpc>
            </a:pPr>
            <a:r>
              <a:rPr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晨昏线经过南、北极点(与经线圈重合)时为3月21日或9月23日前后,节气是春分或秋分。</a:t>
            </a:r>
            <a:endParaRPr altLang="zh-CN">
              <a:solidFill>
                <a:srgbClr val="203864"/>
              </a:solidFill>
              <a:latin typeface="宋体" pitchFamily="2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5" y="2904933"/>
            <a:ext cx="7019925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283" y="2968433"/>
            <a:ext cx="4217987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6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50506544" presetClass="entr" presetSubtype="90910050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50506544" presetClass="entr" presetSubtype="90910050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/>
          <p:nvPr>
            <p:custDataLst>
              <p:tags r:id="rId1"/>
            </p:custDataLst>
          </p:nvPr>
        </p:nvSpPr>
        <p:spPr>
          <a:xfrm>
            <a:off x="172244" y="1041789"/>
            <a:ext cx="11209338" cy="609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indent="457200" eaLnBrk="1" hangingPunct="1">
              <a:lnSpc>
                <a:spcPct val="120000"/>
              </a:lnSpc>
            </a:pPr>
            <a:r>
              <a:rPr altLang="zh-CN"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+mn-ea"/>
              </a:rPr>
              <a:t>④确定太阳直射点的位置</a:t>
            </a:r>
            <a:endParaRPr altLang="zh-CN" sz="2800">
              <a:solidFill>
                <a:srgbClr val="203864"/>
              </a:solidFill>
              <a:latin typeface="宋体" pitchFamily="2" charset="-122"/>
            </a:endParaRPr>
          </a:p>
        </p:txBody>
      </p:sp>
      <p:sp>
        <p:nvSpPr>
          <p:cNvPr id="3" name="文本框 10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58369" y="3372239"/>
            <a:ext cx="5080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>
                <a:solidFill>
                  <a:srgbClr val="000000"/>
                </a:solidFill>
                <a:latin typeface="NEU-BZ-S92"/>
              </a:rPr>
              <a:t> </a:t>
            </a:r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4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05085"/>
              </p:ext>
            </p:extLst>
          </p:nvPr>
        </p:nvGraphicFramePr>
        <p:xfrm>
          <a:off x="423070" y="1833953"/>
          <a:ext cx="6392863" cy="3877945"/>
        </p:xfrm>
        <a:graphic>
          <a:graphicData uri="http://schemas.openxmlformats.org/drawingml/2006/table">
            <a:tbl>
              <a:tblPr/>
              <a:tblGrid>
                <a:gridCol w="992188">
                  <a:extLst>
                    <a:ext uri="{9D8B030D-6E8A-4147-A177-3AD203B41FA5}">
                      <a16:colId xmlns:a16="http://schemas.microsoft.com/office/drawing/2014/main" val="3535987531"/>
                    </a:ext>
                  </a:extLst>
                </a:gridCol>
                <a:gridCol w="5400675">
                  <a:extLst>
                    <a:ext uri="{9D8B030D-6E8A-4147-A177-3AD203B41FA5}">
                      <a16:colId xmlns:a16="http://schemas.microsoft.com/office/drawing/2014/main" val="2126704048"/>
                    </a:ext>
                  </a:extLst>
                </a:gridCol>
              </a:tblGrid>
              <a:tr h="2232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纬度的确定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①</a:t>
                      </a: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直射点的纬度与切点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晨昏线与纬线的切点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的纬度互余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②直射点的纬度＝晨昏线与地轴的夹角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③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根据节气判断</a:t>
                      </a:r>
                      <a:endParaRPr kumimoji="0" lang="en-US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312997"/>
                  </a:ext>
                </a:extLst>
              </a:tr>
              <a:tr h="1279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经度的确定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①12</a:t>
                      </a: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所在经线的经度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②</a:t>
                      </a: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昼半球的中央经线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38992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94" y="1041790"/>
            <a:ext cx="48958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Line 5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H="1">
            <a:off x="11208544" y="3346839"/>
            <a:ext cx="647700" cy="0"/>
          </a:xfrm>
          <a:prstGeom prst="lin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Line 6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H="1">
            <a:off x="8976519" y="5434402"/>
            <a:ext cx="2808288" cy="0"/>
          </a:xfrm>
          <a:prstGeom prst="lin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Line 7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H="1">
            <a:off x="9047958" y="1330714"/>
            <a:ext cx="2808287" cy="0"/>
          </a:xfrm>
          <a:prstGeom prst="lin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Line 8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H="1">
            <a:off x="9049544" y="3345252"/>
            <a:ext cx="2305050" cy="0"/>
          </a:xfrm>
          <a:prstGeom prst="line">
            <a:avLst/>
          </a:prstGeom>
          <a:noFill/>
          <a:ln w="34925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/>
          <p:cNvSpPr/>
          <p:nvPr>
            <p:custDataLst>
              <p:tags r:id="rId8"/>
            </p:custDataLst>
          </p:nvPr>
        </p:nvSpPr>
        <p:spPr>
          <a:xfrm>
            <a:off x="8473282" y="2626115"/>
            <a:ext cx="647700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sz="280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φ</a:t>
            </a:r>
          </a:p>
        </p:txBody>
      </p:sp>
      <p:sp>
        <p:nvSpPr>
          <p:cNvPr id="11" name="Text Box 10"/>
          <p:cNvSpPr/>
          <p:nvPr>
            <p:custDataLst>
              <p:tags r:id="rId9"/>
            </p:custDataLst>
          </p:nvPr>
        </p:nvSpPr>
        <p:spPr>
          <a:xfrm>
            <a:off x="9913144" y="3257940"/>
            <a:ext cx="647700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sz="280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β</a:t>
            </a:r>
          </a:p>
        </p:txBody>
      </p:sp>
      <p:sp>
        <p:nvSpPr>
          <p:cNvPr id="12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992645" y="3273815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Freeform 13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8833645" y="2984889"/>
            <a:ext cx="227013" cy="287338"/>
          </a:xfrm>
          <a:custGeom>
            <a:avLst/>
            <a:gdLst>
              <a:gd name="T0" fmla="*/ 143 w 143"/>
              <a:gd name="T1" fmla="*/ 0 h 181"/>
              <a:gd name="T2" fmla="*/ 52 w 143"/>
              <a:gd name="T3" fmla="*/ 45 h 181"/>
              <a:gd name="T4" fmla="*/ 7 w 143"/>
              <a:gd name="T5" fmla="*/ 90 h 181"/>
              <a:gd name="T6" fmla="*/ 7 w 143"/>
              <a:gd name="T7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" h="181">
                <a:moveTo>
                  <a:pt x="143" y="0"/>
                </a:moveTo>
                <a:cubicBezTo>
                  <a:pt x="109" y="15"/>
                  <a:pt x="75" y="30"/>
                  <a:pt x="52" y="45"/>
                </a:cubicBezTo>
                <a:cubicBezTo>
                  <a:pt x="29" y="60"/>
                  <a:pt x="14" y="67"/>
                  <a:pt x="7" y="90"/>
                </a:cubicBezTo>
                <a:cubicBezTo>
                  <a:pt x="0" y="113"/>
                  <a:pt x="7" y="166"/>
                  <a:pt x="7" y="181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3420000" flipH="1">
            <a:off x="9768682" y="3299214"/>
            <a:ext cx="119062" cy="261938"/>
          </a:xfrm>
          <a:custGeom>
            <a:avLst/>
            <a:gdLst>
              <a:gd name="T0" fmla="*/ 143 w 143"/>
              <a:gd name="T1" fmla="*/ 0 h 181"/>
              <a:gd name="T2" fmla="*/ 52 w 143"/>
              <a:gd name="T3" fmla="*/ 45 h 181"/>
              <a:gd name="T4" fmla="*/ 7 w 143"/>
              <a:gd name="T5" fmla="*/ 90 h 181"/>
              <a:gd name="T6" fmla="*/ 7 w 143"/>
              <a:gd name="T7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" h="181">
                <a:moveTo>
                  <a:pt x="143" y="0"/>
                </a:moveTo>
                <a:cubicBezTo>
                  <a:pt x="109" y="15"/>
                  <a:pt x="75" y="30"/>
                  <a:pt x="52" y="45"/>
                </a:cubicBezTo>
                <a:cubicBezTo>
                  <a:pt x="29" y="60"/>
                  <a:pt x="14" y="67"/>
                  <a:pt x="7" y="90"/>
                </a:cubicBezTo>
                <a:cubicBezTo>
                  <a:pt x="0" y="113"/>
                  <a:pt x="7" y="166"/>
                  <a:pt x="7" y="181"/>
                </a:cubicBezTo>
              </a:path>
            </a:pathLst>
          </a:custGeom>
          <a:noFill/>
          <a:ln w="9525" algn="ctr">
            <a:solidFill>
              <a:schemeClr val="hlink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>
            <a:spLocks/>
          </p:cNvSpPr>
          <p:nvPr>
            <p:custDataLst>
              <p:tags r:id="rId13"/>
            </p:custDataLst>
          </p:nvPr>
        </p:nvSpPr>
        <p:spPr bwMode="auto">
          <a:xfrm flipV="1">
            <a:off x="9049544" y="3129352"/>
            <a:ext cx="215900" cy="215900"/>
          </a:xfrm>
          <a:custGeom>
            <a:avLst/>
            <a:gdLst>
              <a:gd name="T0" fmla="*/ 15429 w 21600"/>
              <a:gd name="T1" fmla="*/ 0 h 21600"/>
              <a:gd name="T2" fmla="*/ 9257 w 21600"/>
              <a:gd name="T3" fmla="*/ 7200 h 21600"/>
              <a:gd name="T4" fmla="*/ 12343 w 21600"/>
              <a:gd name="T5" fmla="*/ 7200 h 21600"/>
              <a:gd name="T6" fmla="*/ 12343 w 21600"/>
              <a:gd name="T7" fmla="*/ 14400 h 21600"/>
              <a:gd name="T8" fmla="*/ 0 w 21600"/>
              <a:gd name="T9" fmla="*/ 14400 h 21600"/>
              <a:gd name="T10" fmla="*/ 0 w 21600"/>
              <a:gd name="T11" fmla="*/ 21600 h 21600"/>
              <a:gd name="T12" fmla="*/ 18514 w 21600"/>
              <a:gd name="T13" fmla="*/ 21600 h 21600"/>
              <a:gd name="T14" fmla="*/ 18514 w 21600"/>
              <a:gd name="T15" fmla="*/ 7200 h 21600"/>
              <a:gd name="T16" fmla="*/ 21600 w 21600"/>
              <a:gd name="T17" fmla="*/ 7200 h 21600"/>
              <a:gd name="T18" fmla="*/ 15429 w 21600"/>
              <a:gd name="T1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976519" y="2337190"/>
            <a:ext cx="647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el-GR" altLang="en-US" sz="280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>
            <a:spLocks/>
          </p:cNvSpPr>
          <p:nvPr>
            <p:custDataLst>
              <p:tags r:id="rId15"/>
            </p:custDataLst>
          </p:nvPr>
        </p:nvSpPr>
        <p:spPr bwMode="auto">
          <a:xfrm rot="3360000">
            <a:off x="9032876" y="2788834"/>
            <a:ext cx="171450" cy="141287"/>
          </a:xfrm>
          <a:custGeom>
            <a:avLst/>
            <a:gdLst>
              <a:gd name="T0" fmla="*/ 143 w 143"/>
              <a:gd name="T1" fmla="*/ 0 h 181"/>
              <a:gd name="T2" fmla="*/ 52 w 143"/>
              <a:gd name="T3" fmla="*/ 45 h 181"/>
              <a:gd name="T4" fmla="*/ 7 w 143"/>
              <a:gd name="T5" fmla="*/ 90 h 181"/>
              <a:gd name="T6" fmla="*/ 7 w 143"/>
              <a:gd name="T7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" h="181">
                <a:moveTo>
                  <a:pt x="143" y="0"/>
                </a:moveTo>
                <a:cubicBezTo>
                  <a:pt x="109" y="15"/>
                  <a:pt x="75" y="30"/>
                  <a:pt x="52" y="45"/>
                </a:cubicBezTo>
                <a:cubicBezTo>
                  <a:pt x="29" y="60"/>
                  <a:pt x="14" y="67"/>
                  <a:pt x="7" y="90"/>
                </a:cubicBezTo>
                <a:cubicBezTo>
                  <a:pt x="0" y="113"/>
                  <a:pt x="7" y="166"/>
                  <a:pt x="7" y="181"/>
                </a:cubicBezTo>
              </a:path>
            </a:pathLst>
          </a:custGeom>
          <a:noFill/>
          <a:ln w="9525" algn="ctr">
            <a:solidFill>
              <a:schemeClr val="hlink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/>
          <p:nvPr>
            <p:custDataLst>
              <p:tags r:id="rId1"/>
            </p:custDataLst>
          </p:nvPr>
        </p:nvSpPr>
        <p:spPr>
          <a:xfrm>
            <a:off x="262733" y="525604"/>
            <a:ext cx="11209338" cy="142192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indent="457200" eaLnBrk="1" hangingPunct="1">
              <a:lnSpc>
                <a:spcPct val="120000"/>
              </a:lnSpc>
            </a:pPr>
            <a:r>
              <a:rPr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⑤确定昼夜长短</a:t>
            </a:r>
          </a:p>
          <a:p>
            <a:pPr indent="457200" eaLnBrk="1" hangingPunct="1">
              <a:lnSpc>
                <a:spcPct val="120000"/>
              </a:lnSpc>
            </a:pPr>
            <a:r>
              <a:rPr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晨昏线将地球上的纬线分成昼弧和夜弧两部分。昼长=昼弧所跨经度除以15°的商,夜长=夜弧所跨经度除以15°的商。</a:t>
            </a:r>
            <a:endParaRPr altLang="zh-CN" dirty="0">
              <a:solidFill>
                <a:srgbClr val="203864"/>
              </a:solidFill>
              <a:latin typeface="宋体" pitchFamily="2" charset="-122"/>
            </a:endParaRPr>
          </a:p>
        </p:txBody>
      </p:sp>
      <p:sp>
        <p:nvSpPr>
          <p:cNvPr id="3" name="文本框 10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58369" y="3385249"/>
            <a:ext cx="5080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>
                <a:solidFill>
                  <a:srgbClr val="000000"/>
                </a:solidFill>
                <a:latin typeface="NEU-BZ-S92"/>
              </a:rPr>
              <a:t> </a:t>
            </a: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645" y="2270825"/>
            <a:ext cx="460216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12"/>
          <p:cNvSpPr/>
          <p:nvPr>
            <p:custDataLst>
              <p:tags r:id="rId4"/>
            </p:custDataLst>
          </p:nvPr>
        </p:nvSpPr>
        <p:spPr>
          <a:xfrm>
            <a:off x="235745" y="2101519"/>
            <a:ext cx="6580188" cy="18653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indent="457200" eaLnBrk="1" hangingPunct="1">
              <a:lnSpc>
                <a:spcPct val="120000"/>
              </a:lnSpc>
            </a:pPr>
            <a:r>
              <a:rPr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⑥确定日出、日落时间</a:t>
            </a:r>
          </a:p>
          <a:p>
            <a:pPr indent="457200" eaLnBrk="1" hangingPunct="1">
              <a:lnSpc>
                <a:spcPct val="120000"/>
              </a:lnSpc>
            </a:pPr>
            <a:r>
              <a:rPr altLang="zh-CN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某地的日出时间=该地所在纬线与晨线交点的地方时。日落时间=该地所在纬线与昏线交点的地方时</a:t>
            </a:r>
            <a:endParaRPr altLang="zh-CN" dirty="0">
              <a:solidFill>
                <a:srgbClr val="203864"/>
              </a:solidFill>
              <a:latin typeface="宋体" pitchFamily="2" charset="-122"/>
            </a:endParaRPr>
          </a:p>
        </p:txBody>
      </p:sp>
      <p:sp>
        <p:nvSpPr>
          <p:cNvPr id="6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868569" y="3034175"/>
            <a:ext cx="109538" cy="1038701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endParaRPr lang="zh-CN" altLang="en-US" sz="2800">
              <a:solidFill>
                <a:srgbClr val="2F6DA4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1"/>
          <p:cNvSpPr/>
          <p:nvPr>
            <p:custDataLst>
              <p:tags r:id="rId6"/>
            </p:custDataLst>
          </p:nvPr>
        </p:nvSpPr>
        <p:spPr>
          <a:xfrm>
            <a:off x="219870" y="4078987"/>
            <a:ext cx="6596063" cy="18653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indent="457200" eaLnBrk="1" hangingPunct="1">
              <a:lnSpc>
                <a:spcPct val="120000"/>
              </a:lnSpc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⑦</a:t>
            </a:r>
            <a:r>
              <a:rPr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确定极昼、极夜的范围</a:t>
            </a:r>
          </a:p>
          <a:p>
            <a:pPr indent="457200" eaLnBrk="1" hangingPunct="1">
              <a:lnSpc>
                <a:spcPct val="120000"/>
              </a:lnSpc>
            </a:pPr>
            <a:r>
              <a:rPr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3864"/>
                </a:solidFill>
                <a:latin typeface="宋体" pitchFamily="2" charset="-122"/>
                <a:sym typeface="Wingdings"/>
              </a:rPr>
              <a:t>晨昏线与哪个纬线圈相切，该纬线圈与极点之间的纬度范围内就会出现极昼或极夜现象，南北半球的极昼、极夜现象正好相反。</a:t>
            </a:r>
            <a:endParaRPr altLang="zh-CN">
              <a:solidFill>
                <a:srgbClr val="203864"/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8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50516784" presetClass="entr" presetSubtype="90910050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50516784" presetClass="entr" presetSubtype="90910050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071822" y="456999"/>
            <a:ext cx="4068569" cy="63440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lIns="92075" tIns="46038" rIns="92075" bIns="46038"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tx1"/>
                </a:solidFill>
              </a:rPr>
              <a:t>地球</a:t>
            </a:r>
            <a:r>
              <a:rPr lang="zh-CN" altLang="en-US" sz="2800" b="1" dirty="0">
                <a:solidFill>
                  <a:schemeClr val="tx1"/>
                </a:solidFill>
              </a:rPr>
              <a:t>自转的地理意义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03971" y="1304560"/>
            <a:ext cx="42038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（一）昼夜</a:t>
            </a:r>
            <a:r>
              <a:rPr lang="zh-CN" altLang="en-US" sz="4000" i="1" dirty="0">
                <a:latin typeface="黑体" panose="02010609060101010101" pitchFamily="49" charset="-122"/>
                <a:ea typeface="黑体" panose="02010609060101010101" pitchFamily="49" charset="-122"/>
              </a:rPr>
              <a:t>交替</a:t>
            </a:r>
          </a:p>
        </p:txBody>
      </p:sp>
      <p:pic>
        <p:nvPicPr>
          <p:cNvPr id="5" name="Picture 67" descr="地球自转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012446"/>
            <a:ext cx="3384550" cy="25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70"/>
          <p:cNvSpPr txBox="1">
            <a:spLocks noChangeArrowheads="1"/>
          </p:cNvSpPr>
          <p:nvPr/>
        </p:nvSpPr>
        <p:spPr bwMode="auto">
          <a:xfrm>
            <a:off x="1453783" y="2169401"/>
            <a:ext cx="44640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1.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辨析：</a:t>
            </a: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“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昼夜现象</a:t>
            </a: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”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“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昼夜交替现象</a:t>
            </a:r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</a:rPr>
              <a:t>”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71"/>
          <p:cNvSpPr>
            <a:spLocks noChangeArrowheads="1"/>
          </p:cNvSpPr>
          <p:nvPr/>
        </p:nvSpPr>
        <p:spPr bwMode="auto">
          <a:xfrm>
            <a:off x="1282662" y="4764010"/>
            <a:ext cx="82089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</a:rPr>
              <a:t>昼夜现象</a:t>
            </a:r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”</a:t>
            </a:r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</a:rPr>
              <a:t>－－地球不透明、不发光。</a:t>
            </a:r>
          </a:p>
          <a:p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</a:rPr>
              <a:t>昼夜交替现象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”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</a:rPr>
              <a:t>－－地球不停的自转</a:t>
            </a:r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</a:rPr>
              <a:t>。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8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4165" y="596810"/>
            <a:ext cx="7646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altLang="zh-CN" sz="36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昼夜交替的周期：为太阳日：</a:t>
            </a:r>
            <a:endParaRPr lang="en-US" altLang="zh-CN" sz="36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accent1">
                    <a:lumMod val="50000"/>
                  </a:schemeClr>
                </a:solidFill>
              </a:rPr>
              <a:t>24</a:t>
            </a:r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小时为一昼夜，时间的基本单位；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200506171055344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514475"/>
            <a:ext cx="2808288" cy="28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75261" y="2235201"/>
            <a:ext cx="615553" cy="1169551"/>
          </a:xfrm>
          <a:prstGeom prst="rect">
            <a:avLst/>
          </a:prstGeom>
          <a:noFill/>
          <a:ln>
            <a:noFill/>
          </a:ln>
          <a:effectLst>
            <a:outerShdw dist="8980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昼半球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570686" y="2630489"/>
            <a:ext cx="615553" cy="1169551"/>
          </a:xfrm>
          <a:prstGeom prst="rect">
            <a:avLst/>
          </a:prstGeom>
          <a:noFill/>
          <a:ln>
            <a:noFill/>
          </a:ln>
          <a:effectLst>
            <a:outerShdw dist="8980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夜半球</a:t>
            </a: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2028031" y="329406"/>
            <a:ext cx="63007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昼半球、夜半球和晨昏线</a:t>
            </a:r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74826" y="4538663"/>
            <a:ext cx="8893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u="sng" dirty="0"/>
              <a:t>昼半球</a:t>
            </a:r>
            <a:r>
              <a:rPr lang="zh-CN" altLang="en-US" sz="3200" b="1" dirty="0"/>
              <a:t>：太阳高度大于</a:t>
            </a:r>
            <a:r>
              <a:rPr lang="en-US" altLang="zh-CN" sz="3200" b="1" dirty="0" smtClean="0"/>
              <a:t>0°</a:t>
            </a:r>
            <a:r>
              <a:rPr lang="zh-CN" altLang="en-US" sz="3200" b="1" dirty="0" smtClean="0"/>
              <a:t>（</a:t>
            </a:r>
            <a:r>
              <a:rPr lang="zh-CN" altLang="en-US" sz="3200" b="1" dirty="0"/>
              <a:t>正午的太阳高度最大）</a:t>
            </a:r>
          </a:p>
          <a:p>
            <a:r>
              <a:rPr lang="zh-CN" altLang="en-US" sz="3200" b="1" u="sng" dirty="0"/>
              <a:t>夜半球</a:t>
            </a:r>
            <a:r>
              <a:rPr lang="zh-CN" altLang="en-US" sz="3200" b="1" dirty="0"/>
              <a:t>：太阳高度小于</a:t>
            </a:r>
            <a:r>
              <a:rPr lang="en-US" altLang="zh-CN" sz="3200" b="1" dirty="0" smtClean="0"/>
              <a:t>0°</a:t>
            </a:r>
          </a:p>
          <a:p>
            <a:r>
              <a:rPr lang="zh-CN" altLang="en-US" sz="3200" b="1" u="sng" dirty="0" smtClean="0"/>
              <a:t>晨昏</a:t>
            </a:r>
            <a:r>
              <a:rPr lang="zh-CN" altLang="en-US" sz="3200" b="1" u="sng" dirty="0"/>
              <a:t>线上</a:t>
            </a:r>
            <a:r>
              <a:rPr lang="zh-CN" altLang="en-US" sz="3200" b="1" dirty="0"/>
              <a:t>：太阳高度等于</a:t>
            </a:r>
            <a:r>
              <a:rPr lang="en-US" altLang="zh-CN" sz="3200" b="1" dirty="0" smtClean="0"/>
              <a:t>0°</a:t>
            </a:r>
            <a:endParaRPr lang="en-US" altLang="zh-CN" sz="3200" b="1" dirty="0"/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5951539" y="1720851"/>
            <a:ext cx="1939925" cy="1820863"/>
            <a:chOff x="1648" y="2416"/>
            <a:chExt cx="1222" cy="1147"/>
          </a:xfrm>
        </p:grpSpPr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2563" y="2416"/>
              <a:ext cx="307" cy="288"/>
            </a:xfrm>
            <a:prstGeom prst="sun">
              <a:avLst>
                <a:gd name="adj" fmla="val 25000"/>
              </a:avLst>
            </a:prstGeom>
            <a:solidFill>
              <a:schemeClr val="tx2"/>
            </a:solidFill>
            <a:ln w="63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 flipH="1">
              <a:off x="1648" y="2642"/>
              <a:ext cx="981" cy="92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6346826" y="2994025"/>
            <a:ext cx="2373313" cy="547688"/>
            <a:chOff x="1893" y="3218"/>
            <a:chExt cx="1495" cy="345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1893" y="3333"/>
              <a:ext cx="123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1954" y="3218"/>
              <a:ext cx="143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/>
                <a:t>太阳高度角大于</a:t>
              </a:r>
              <a:r>
                <a:rPr kumimoji="1" lang="en-US" altLang="zh-CN" sz="2000" b="1" dirty="0" smtClean="0"/>
                <a:t>0°</a:t>
              </a:r>
              <a:endParaRPr kumimoji="1" lang="en-US" altLang="zh-CN" sz="2000" b="1" dirty="0"/>
            </a:p>
          </p:txBody>
        </p:sp>
      </p:grpSp>
      <p:grpSp>
        <p:nvGrpSpPr>
          <p:cNvPr id="13" name="Group 47"/>
          <p:cNvGrpSpPr>
            <a:grpSpLocks/>
          </p:cNvGrpSpPr>
          <p:nvPr/>
        </p:nvGrpSpPr>
        <p:grpSpPr bwMode="auto">
          <a:xfrm>
            <a:off x="5969000" y="3603626"/>
            <a:ext cx="2071688" cy="904875"/>
            <a:chOff x="1655" y="3602"/>
            <a:chExt cx="1305" cy="570"/>
          </a:xfrm>
        </p:grpSpPr>
        <p:sp>
          <p:nvSpPr>
            <p:cNvPr id="14" name="AutoShape 28"/>
            <p:cNvSpPr>
              <a:spLocks noChangeArrowheads="1"/>
            </p:cNvSpPr>
            <p:nvPr/>
          </p:nvSpPr>
          <p:spPr bwMode="auto">
            <a:xfrm>
              <a:off x="2653" y="3884"/>
              <a:ext cx="307" cy="288"/>
            </a:xfrm>
            <a:prstGeom prst="sun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H="1" flipV="1">
              <a:off x="1655" y="3602"/>
              <a:ext cx="1044" cy="36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6545264" y="3509964"/>
            <a:ext cx="2376487" cy="396875"/>
            <a:chOff x="2018" y="3543"/>
            <a:chExt cx="1497" cy="250"/>
          </a:xfrm>
        </p:grpSpPr>
        <p:sp>
          <p:nvSpPr>
            <p:cNvPr id="17" name="Line 30"/>
            <p:cNvSpPr>
              <a:spLocks noChangeShapeType="1"/>
            </p:cNvSpPr>
            <p:nvPr/>
          </p:nvSpPr>
          <p:spPr bwMode="auto">
            <a:xfrm flipH="1">
              <a:off x="2023" y="3567"/>
              <a:ext cx="41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31"/>
            <p:cNvSpPr txBox="1">
              <a:spLocks noChangeArrowheads="1"/>
            </p:cNvSpPr>
            <p:nvPr/>
          </p:nvSpPr>
          <p:spPr bwMode="auto">
            <a:xfrm>
              <a:off x="2018" y="3543"/>
              <a:ext cx="14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/>
                <a:t>太阳高度角小于</a:t>
              </a:r>
              <a:r>
                <a:rPr kumimoji="1" lang="en-US" altLang="zh-CN" sz="2000" b="1"/>
                <a:t>0</a:t>
              </a:r>
            </a:p>
          </p:txBody>
        </p:sp>
      </p:grpSp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4168775" y="2322513"/>
            <a:ext cx="4514850" cy="1644650"/>
            <a:chOff x="521" y="2795"/>
            <a:chExt cx="2844" cy="1036"/>
          </a:xfrm>
        </p:grpSpPr>
        <p:grpSp>
          <p:nvGrpSpPr>
            <p:cNvPr id="20" name="Group 35"/>
            <p:cNvGrpSpPr>
              <a:grpSpLocks/>
            </p:cNvGrpSpPr>
            <p:nvPr/>
          </p:nvGrpSpPr>
          <p:grpSpPr bwMode="auto">
            <a:xfrm>
              <a:off x="521" y="3385"/>
              <a:ext cx="2844" cy="231"/>
              <a:chOff x="521" y="3385"/>
              <a:chExt cx="2844" cy="231"/>
            </a:xfrm>
          </p:grpSpPr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1157" y="3563"/>
                <a:ext cx="2208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521" y="3385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kumimoji="1" lang="zh-CN" altLang="en-US" b="1"/>
                  <a:t>地平面</a:t>
                </a:r>
              </a:p>
            </p:txBody>
          </p:sp>
        </p:grpSp>
        <p:grpSp>
          <p:nvGrpSpPr>
            <p:cNvPr id="21" name="Group 44"/>
            <p:cNvGrpSpPr>
              <a:grpSpLocks/>
            </p:cNvGrpSpPr>
            <p:nvPr/>
          </p:nvGrpSpPr>
          <p:grpSpPr bwMode="auto">
            <a:xfrm>
              <a:off x="1338" y="2795"/>
              <a:ext cx="294" cy="1036"/>
              <a:chOff x="1338" y="2795"/>
              <a:chExt cx="294" cy="1036"/>
            </a:xfrm>
          </p:grpSpPr>
          <p:sp>
            <p:nvSpPr>
              <p:cNvPr id="22" name="AutoShape 39"/>
              <p:cNvSpPr>
                <a:spLocks noChangeArrowheads="1"/>
              </p:cNvSpPr>
              <p:nvPr/>
            </p:nvSpPr>
            <p:spPr bwMode="auto">
              <a:xfrm>
                <a:off x="1364" y="2795"/>
                <a:ext cx="227" cy="227"/>
              </a:xfrm>
              <a:prstGeom prst="smileyFace">
                <a:avLst>
                  <a:gd name="adj" fmla="val 465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AutoShape 40"/>
              <p:cNvSpPr>
                <a:spLocks noChangeArrowheads="1"/>
              </p:cNvSpPr>
              <p:nvPr/>
            </p:nvSpPr>
            <p:spPr bwMode="auto">
              <a:xfrm>
                <a:off x="1364" y="3022"/>
                <a:ext cx="227" cy="317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AutoShape 41"/>
              <p:cNvSpPr>
                <a:spLocks noChangeArrowheads="1"/>
              </p:cNvSpPr>
              <p:nvPr/>
            </p:nvSpPr>
            <p:spPr bwMode="auto">
              <a:xfrm>
                <a:off x="1338" y="3294"/>
                <a:ext cx="294" cy="537"/>
              </a:xfrm>
              <a:custGeom>
                <a:avLst/>
                <a:gdLst>
                  <a:gd name="G0" fmla="+- 540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5400"/>
                  <a:gd name="G18" fmla="*/ 540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540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540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2700 w 21600"/>
                  <a:gd name="T15" fmla="*/ 10800 h 21600"/>
                  <a:gd name="T16" fmla="*/ 10800 w 21600"/>
                  <a:gd name="T17" fmla="*/ 5400 h 21600"/>
                  <a:gd name="T18" fmla="*/ 18900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Group 49"/>
          <p:cNvGrpSpPr>
            <a:grpSpLocks/>
          </p:cNvGrpSpPr>
          <p:nvPr/>
        </p:nvGrpSpPr>
        <p:grpSpPr bwMode="auto">
          <a:xfrm>
            <a:off x="6042025" y="3259139"/>
            <a:ext cx="4375150" cy="528637"/>
            <a:chOff x="1701" y="3385"/>
            <a:chExt cx="2756" cy="333"/>
          </a:xfrm>
        </p:grpSpPr>
        <p:sp>
          <p:nvSpPr>
            <p:cNvPr id="28" name="AutoShape 32"/>
            <p:cNvSpPr>
              <a:spLocks noChangeArrowheads="1"/>
            </p:cNvSpPr>
            <p:nvPr/>
          </p:nvSpPr>
          <p:spPr bwMode="auto">
            <a:xfrm>
              <a:off x="4150" y="3430"/>
              <a:ext cx="307" cy="288"/>
            </a:xfrm>
            <a:prstGeom prst="sun">
              <a:avLst>
                <a:gd name="adj" fmla="val 25000"/>
              </a:avLst>
            </a:prstGeom>
            <a:solidFill>
              <a:srgbClr val="FFCC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3"/>
            <p:cNvSpPr>
              <a:spLocks noChangeShapeType="1"/>
            </p:cNvSpPr>
            <p:nvPr/>
          </p:nvSpPr>
          <p:spPr bwMode="auto">
            <a:xfrm flipH="1">
              <a:off x="1701" y="3566"/>
              <a:ext cx="244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3061" y="3385"/>
              <a:ext cx="12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b="1"/>
                <a:t>太阳高度角等于</a:t>
              </a:r>
              <a:r>
                <a:rPr kumimoji="1" lang="en-US" altLang="zh-CN" b="1"/>
                <a:t>0</a:t>
              </a:r>
            </a:p>
          </p:txBody>
        </p:sp>
      </p:grpSp>
      <p:sp>
        <p:nvSpPr>
          <p:cNvPr id="31" name="Text Box 50"/>
          <p:cNvSpPr txBox="1">
            <a:spLocks noChangeArrowheads="1"/>
          </p:cNvSpPr>
          <p:nvPr/>
        </p:nvSpPr>
        <p:spPr bwMode="auto">
          <a:xfrm rot="1941262">
            <a:off x="2883894" y="2060459"/>
            <a:ext cx="615553" cy="156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</a:rPr>
              <a:t>晨  昏  线</a:t>
            </a:r>
          </a:p>
        </p:txBody>
      </p:sp>
      <p:sp>
        <p:nvSpPr>
          <p:cNvPr id="32" name="Text Box 51"/>
          <p:cNvSpPr txBox="1">
            <a:spLocks noChangeArrowheads="1"/>
          </p:cNvSpPr>
          <p:nvPr/>
        </p:nvSpPr>
        <p:spPr bwMode="auto">
          <a:xfrm>
            <a:off x="7896226" y="1484313"/>
            <a:ext cx="2771775" cy="1066800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/>
              <a:t>用太阳高度</a:t>
            </a:r>
          </a:p>
          <a:p>
            <a:pPr algn="ctr"/>
            <a:r>
              <a:rPr lang="zh-CN" altLang="en-US" sz="3200" b="1"/>
              <a:t>表示昼夜情况</a:t>
            </a:r>
          </a:p>
        </p:txBody>
      </p:sp>
    </p:spTree>
    <p:extLst>
      <p:ext uri="{BB962C8B-B14F-4D97-AF65-F5344CB8AC3E}">
        <p14:creationId xmlns:p14="http://schemas.microsoft.com/office/powerpoint/2010/main" val="131657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31" grpId="0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008438" y="219076"/>
            <a:ext cx="625523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</a:rPr>
              <a:t>3.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</a:rPr>
              <a:t>晨线、昏线</a:t>
            </a:r>
            <a:r>
              <a:rPr lang="zh-CN" altLang="en-US" sz="4000" dirty="0" smtClean="0">
                <a:latin typeface="Arial" panose="020B0604020202020204" pitchFamily="34" charset="0"/>
                <a:ea typeface="黑体" panose="02010609060101010101" pitchFamily="49" charset="-122"/>
              </a:rPr>
              <a:t>的分布与判断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311900" y="981076"/>
            <a:ext cx="40338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晨线：</a:t>
            </a:r>
          </a:p>
          <a:p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3600" b="1" dirty="0" smtClean="0">
                <a:latin typeface="Arial" panose="020B0604020202020204" pitchFamily="34" charset="0"/>
                <a:ea typeface="楷体_GB2312" pitchFamily="49" charset="-122"/>
              </a:rPr>
              <a:t>顺着地球自转方向，</a:t>
            </a:r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从“</a:t>
            </a:r>
            <a:r>
              <a:rPr lang="zh-CN" altLang="en-US" sz="3600" b="1" u="sng" dirty="0">
                <a:latin typeface="Arial" panose="020B0604020202020204" pitchFamily="34" charset="0"/>
                <a:ea typeface="楷体_GB2312" pitchFamily="49" charset="-122"/>
              </a:rPr>
              <a:t>黑夜”进入“白天”</a:t>
            </a:r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的过渡线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351088" y="908051"/>
            <a:ext cx="3675062" cy="2665413"/>
            <a:chOff x="417" y="572"/>
            <a:chExt cx="2419" cy="1814"/>
          </a:xfrm>
        </p:grpSpPr>
        <p:pic>
          <p:nvPicPr>
            <p:cNvPr id="5" name="Picture 13" descr="地球自转1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" y="572"/>
              <a:ext cx="2419" cy="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1041" y="999"/>
              <a:ext cx="352" cy="1046"/>
            </a:xfrm>
            <a:custGeom>
              <a:avLst/>
              <a:gdLst>
                <a:gd name="T0" fmla="*/ 352 w 352"/>
                <a:gd name="T1" fmla="*/ 1046 h 1046"/>
                <a:gd name="T2" fmla="*/ 150 w 352"/>
                <a:gd name="T3" fmla="*/ 840 h 1046"/>
                <a:gd name="T4" fmla="*/ 29 w 352"/>
                <a:gd name="T5" fmla="*/ 578 h 1046"/>
                <a:gd name="T6" fmla="*/ 4 w 352"/>
                <a:gd name="T7" fmla="*/ 264 h 1046"/>
                <a:gd name="T8" fmla="*/ 52 w 352"/>
                <a:gd name="T9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1046">
                  <a:moveTo>
                    <a:pt x="352" y="1046"/>
                  </a:moveTo>
                  <a:cubicBezTo>
                    <a:pt x="318" y="1012"/>
                    <a:pt x="204" y="918"/>
                    <a:pt x="150" y="840"/>
                  </a:cubicBezTo>
                  <a:cubicBezTo>
                    <a:pt x="96" y="762"/>
                    <a:pt x="53" y="674"/>
                    <a:pt x="29" y="578"/>
                  </a:cubicBezTo>
                  <a:cubicBezTo>
                    <a:pt x="5" y="482"/>
                    <a:pt x="0" y="360"/>
                    <a:pt x="4" y="264"/>
                  </a:cubicBezTo>
                  <a:cubicBezTo>
                    <a:pt x="8" y="168"/>
                    <a:pt x="42" y="55"/>
                    <a:pt x="52" y="0"/>
                  </a:cubicBezTo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auto">
            <a:xfrm>
              <a:off x="442" y="1371"/>
              <a:ext cx="365" cy="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ctr"/>
              <a:r>
                <a:rPr kumimoji="1" lang="zh-CN" altLang="en-US" sz="2400">
                  <a:latin typeface="Arial Narrow" panose="020B0606020202030204" pitchFamily="34" charset="0"/>
                  <a:ea typeface="黑体" panose="02010609060101010101" pitchFamily="49" charset="-122"/>
                </a:rPr>
                <a:t>晨线</a:t>
              </a:r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51088" y="3716338"/>
            <a:ext cx="3738562" cy="2665412"/>
            <a:chOff x="3065" y="1825"/>
            <a:chExt cx="2400" cy="1786"/>
          </a:xfrm>
        </p:grpSpPr>
        <p:pic>
          <p:nvPicPr>
            <p:cNvPr id="9" name="Picture 15" descr="自转线速度-地方时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" y="1825"/>
              <a:ext cx="2400" cy="1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4920" y="1888"/>
              <a:ext cx="356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  <a:ea typeface="黑体" panose="02010609060101010101" pitchFamily="49" charset="-122"/>
                </a:rPr>
                <a:t>昏线</a:t>
              </a:r>
            </a:p>
          </p:txBody>
        </p:sp>
      </p:grp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456363" y="3789364"/>
            <a:ext cx="39306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昏线：</a:t>
            </a:r>
          </a:p>
          <a:p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3600" b="1" dirty="0" smtClean="0">
                <a:latin typeface="Arial" panose="020B0604020202020204" pitchFamily="34" charset="0"/>
                <a:ea typeface="楷体_GB2312" pitchFamily="49" charset="-122"/>
              </a:rPr>
              <a:t>顺着地球自转方向，</a:t>
            </a:r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从</a:t>
            </a:r>
            <a:r>
              <a:rPr lang="zh-CN" altLang="en-US" sz="3600" b="1" u="sng" dirty="0">
                <a:latin typeface="Arial" panose="020B0604020202020204" pitchFamily="34" charset="0"/>
                <a:ea typeface="楷体_GB2312" pitchFamily="49" charset="-122"/>
              </a:rPr>
              <a:t>“白天”进入“黑夜”</a:t>
            </a:r>
            <a:r>
              <a:rPr lang="zh-CN" altLang="en-US" sz="3600" b="1" dirty="0">
                <a:latin typeface="Arial" panose="020B0604020202020204" pitchFamily="34" charset="0"/>
                <a:ea typeface="楷体_GB2312" pitchFamily="49" charset="-122"/>
              </a:rPr>
              <a:t>的过渡线</a:t>
            </a:r>
          </a:p>
        </p:txBody>
      </p:sp>
    </p:spTree>
    <p:extLst>
      <p:ext uri="{BB962C8B-B14F-4D97-AF65-F5344CB8AC3E}">
        <p14:creationId xmlns:p14="http://schemas.microsoft.com/office/powerpoint/2010/main" val="8933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1938" y="1505537"/>
            <a:ext cx="7112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）晨昏线的分布特点</a:t>
            </a:r>
          </a:p>
        </p:txBody>
      </p:sp>
      <p:sp>
        <p:nvSpPr>
          <p:cNvPr id="3" name="矩形 5"/>
          <p:cNvSpPr/>
          <p:nvPr>
            <p:custDataLst>
              <p:tags r:id="rId2"/>
            </p:custDataLst>
          </p:nvPr>
        </p:nvSpPr>
        <p:spPr>
          <a:xfrm>
            <a:off x="550863" y="3499437"/>
            <a:ext cx="5040312" cy="2308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algn="just">
              <a:lnSpc>
                <a:spcPct val="150000"/>
              </a:lnSpc>
            </a:pPr>
            <a:r>
              <a:rPr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①侧视图：看到的是一条完整的晨线或昏线（两切点，一交点）。</a:t>
            </a:r>
          </a:p>
          <a:p>
            <a:pPr algn="just">
              <a:lnSpc>
                <a:spcPct val="150000"/>
              </a:lnSpc>
            </a:pPr>
            <a:r>
              <a:rPr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②俯视图：看到的是半条晨线和半条昏线（两交点，一切点）</a:t>
            </a:r>
            <a:endParaRPr altLang="zh-CN">
              <a:solidFill>
                <a:schemeClr val="tx1"/>
              </a:solidFill>
            </a:endParaRPr>
          </a:p>
        </p:txBody>
      </p:sp>
      <p:sp>
        <p:nvSpPr>
          <p:cNvPr id="4" name="矩形 6"/>
          <p:cNvSpPr/>
          <p:nvPr>
            <p:custDataLst>
              <p:tags r:id="rId3"/>
            </p:custDataLst>
          </p:nvPr>
        </p:nvSpPr>
        <p:spPr>
          <a:xfrm>
            <a:off x="406400" y="2059574"/>
            <a:ext cx="11377613" cy="1200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1" i="0" u="none" baseline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defRPr>
            </a:lvl5pPr>
          </a:lstStyle>
          <a:p>
            <a:pPr algn="just">
              <a:lnSpc>
                <a:spcPct val="150000"/>
              </a:lnSpc>
            </a:pPr>
            <a:r>
              <a:rPr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由晨线和昏线组成的大圆；昼夜分界；过地心，平分赤道，与赤道有两交点（交点是晨线或昏线的中点）；与南北极圈各有一个切点（切点是晨昏线的分割点）。</a:t>
            </a:r>
            <a:endParaRPr altLang="zh-CN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3099387"/>
            <a:ext cx="2430462" cy="26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5" y="3129549"/>
            <a:ext cx="2411413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7" name="直接连接符 13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H="1">
            <a:off x="6959600" y="3466099"/>
            <a:ext cx="792163" cy="2092325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任意多边形 14"/>
          <p:cNvSpPr/>
          <p:nvPr>
            <p:custDataLst>
              <p:tags r:id="rId7"/>
            </p:custDataLst>
          </p:nvPr>
        </p:nvSpPr>
        <p:spPr>
          <a:xfrm>
            <a:off x="10406063" y="3399424"/>
            <a:ext cx="233362" cy="1073150"/>
          </a:xfrm>
          <a:custGeom>
            <a:avLst/>
            <a:gdLst>
              <a:gd name="connsiteX0" fmla="*/ 0 w 232228"/>
              <a:gd name="connsiteY0" fmla="*/ 0 h 1074057"/>
              <a:gd name="connsiteX1" fmla="*/ 130628 w 232228"/>
              <a:gd name="connsiteY1" fmla="*/ 217715 h 1074057"/>
              <a:gd name="connsiteX2" fmla="*/ 188686 w 232228"/>
              <a:gd name="connsiteY2" fmla="*/ 551543 h 1074057"/>
              <a:gd name="connsiteX3" fmla="*/ 232228 w 232228"/>
              <a:gd name="connsiteY3" fmla="*/ 1074057 h 107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28" h="1074057">
                <a:moveTo>
                  <a:pt x="0" y="0"/>
                </a:moveTo>
                <a:lnTo>
                  <a:pt x="130628" y="217715"/>
                </a:lnTo>
                <a:lnTo>
                  <a:pt x="188686" y="551543"/>
                </a:lnTo>
                <a:lnTo>
                  <a:pt x="232228" y="1074057"/>
                </a:lnTo>
              </a:path>
            </a:pathLst>
          </a:cu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>
              <a:buSzTx/>
            </a:pPr>
            <a:endParaRPr lang="zh-CN" altLang="en-US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任意多边形 15"/>
          <p:cNvSpPr/>
          <p:nvPr>
            <p:custDataLst>
              <p:tags r:id="rId8"/>
            </p:custDataLst>
          </p:nvPr>
        </p:nvSpPr>
        <p:spPr>
          <a:xfrm>
            <a:off x="10406063" y="4429712"/>
            <a:ext cx="233362" cy="1089025"/>
          </a:xfrm>
          <a:custGeom>
            <a:avLst/>
            <a:gdLst>
              <a:gd name="connsiteX0" fmla="*/ 232228 w 232228"/>
              <a:gd name="connsiteY0" fmla="*/ 0 h 1088571"/>
              <a:gd name="connsiteX1" fmla="*/ 217714 w 232228"/>
              <a:gd name="connsiteY1" fmla="*/ 290285 h 1088571"/>
              <a:gd name="connsiteX2" fmla="*/ 174171 w 232228"/>
              <a:gd name="connsiteY2" fmla="*/ 711200 h 1088571"/>
              <a:gd name="connsiteX3" fmla="*/ 0 w 232228"/>
              <a:gd name="connsiteY3" fmla="*/ 1088571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28" h="1088571">
                <a:moveTo>
                  <a:pt x="232228" y="0"/>
                </a:moveTo>
                <a:lnTo>
                  <a:pt x="217714" y="290285"/>
                </a:lnTo>
                <a:lnTo>
                  <a:pt x="174171" y="711200"/>
                </a:lnTo>
                <a:lnTo>
                  <a:pt x="0" y="1088571"/>
                </a:lnTo>
              </a:path>
            </a:pathLst>
          </a:cu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>
              <a:buSzTx/>
            </a:pPr>
            <a:endParaRPr lang="zh-CN" altLang="en-US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矩形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886575" y="5731462"/>
            <a:ext cx="1112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chemeClr val="tx1"/>
                </a:solidFill>
              </a:rPr>
              <a:t>侧视图</a:t>
            </a:r>
            <a:endParaRPr lang="zh-CN" altLang="en-US"/>
          </a:p>
        </p:txBody>
      </p:sp>
      <p:sp>
        <p:nvSpPr>
          <p:cNvPr id="11" name="矩形 2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983788" y="5701299"/>
            <a:ext cx="1112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俯视</a:t>
            </a:r>
            <a:r>
              <a:rPr lang="zh-CN" altLang="zh-CN">
                <a:solidFill>
                  <a:schemeClr val="tx1"/>
                </a:solidFill>
              </a:rPr>
              <a:t>图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7336" y="567164"/>
            <a:ext cx="84963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800">
                <a:solidFill>
                  <a:schemeClr val="tx1"/>
                </a:solidFill>
              </a:rPr>
              <a:t>（</a:t>
            </a:r>
            <a:r>
              <a:rPr lang="en-US" altLang="zh-CN" sz="2800">
                <a:solidFill>
                  <a:schemeClr val="tx1"/>
                </a:solidFill>
              </a:rPr>
              <a:t>2</a:t>
            </a:r>
            <a:r>
              <a:rPr lang="zh-CN" altLang="zh-CN" sz="2800">
                <a:solidFill>
                  <a:schemeClr val="tx1"/>
                </a:solidFill>
              </a:rPr>
              <a:t>）晨昏线的判断</a:t>
            </a:r>
            <a:r>
              <a:rPr lang="zh-CN" altLang="en-US" sz="2800">
                <a:solidFill>
                  <a:schemeClr val="tx1"/>
                </a:solidFill>
              </a:rPr>
              <a:t>（三种判断方法）</a:t>
            </a:r>
            <a:endParaRPr lang="zh-CN" altLang="zh-CN" sz="2800">
              <a:solidFill>
                <a:schemeClr val="tx1"/>
              </a:solidFill>
            </a:endParaRPr>
          </a:p>
        </p:txBody>
      </p:sp>
      <p:graphicFrame>
        <p:nvGraphicFramePr>
          <p:cNvPr id="3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36504"/>
              </p:ext>
            </p:extLst>
          </p:nvPr>
        </p:nvGraphicFramePr>
        <p:xfrm>
          <a:off x="596262" y="1459340"/>
          <a:ext cx="11304587" cy="3816351"/>
        </p:xfrm>
        <a:graphic>
          <a:graphicData uri="http://schemas.openxmlformats.org/drawingml/2006/table">
            <a:tbl>
              <a:tblPr/>
              <a:tblGrid>
                <a:gridCol w="1978025">
                  <a:extLst>
                    <a:ext uri="{9D8B030D-6E8A-4147-A177-3AD203B41FA5}">
                      <a16:colId xmlns:a16="http://schemas.microsoft.com/office/drawing/2014/main" val="972204809"/>
                    </a:ext>
                  </a:extLst>
                </a:gridCol>
                <a:gridCol w="9326562">
                  <a:extLst>
                    <a:ext uri="{9D8B030D-6E8A-4147-A177-3AD203B41FA5}">
                      <a16:colId xmlns:a16="http://schemas.microsoft.com/office/drawing/2014/main" val="1547698155"/>
                    </a:ext>
                  </a:extLst>
                </a:gridCol>
              </a:tblGrid>
              <a:tr h="1439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自转法</a:t>
                      </a:r>
                    </a:p>
                  </a:txBody>
                  <a:tcPr marL="68582" marR="68582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顺着地球的自转方向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由夜进入昼的为晨线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由昼进入夜的为昏线</a:t>
                      </a:r>
                    </a:p>
                  </a:txBody>
                  <a:tcPr marL="68582" marR="68582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22303"/>
                  </a:ext>
                </a:extLst>
              </a:tr>
              <a:tr h="936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时间法</a:t>
                      </a:r>
                    </a:p>
                  </a:txBody>
                  <a:tcPr marL="68582" marR="68582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赤道上地方时为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时的是晨线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时的是昏线</a:t>
                      </a:r>
                    </a:p>
                  </a:txBody>
                  <a:tcPr marL="68582" marR="68582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45817"/>
                  </a:ext>
                </a:extLst>
              </a:tr>
              <a:tr h="1439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方位法</a:t>
                      </a:r>
                    </a:p>
                  </a:txBody>
                  <a:tcPr marL="68582" marR="68582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夜半球东侧为晨线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西侧为昏线；昼半球东侧为昏线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西侧为晨线</a:t>
                      </a:r>
                    </a:p>
                  </a:txBody>
                  <a:tcPr marL="68582" marR="68582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91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6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369266"/>
              </p:ext>
            </p:extLst>
          </p:nvPr>
        </p:nvGraphicFramePr>
        <p:xfrm>
          <a:off x="1600200" y="241609"/>
          <a:ext cx="8229600" cy="658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MP 图象" r:id="rId3" imgW="9171429" imgH="7000000" progId="Paint.Picture">
                  <p:embed/>
                </p:oleObj>
              </mc:Choice>
              <mc:Fallback>
                <p:oleObj name="BMP 图象" r:id="rId3" imgW="9171429" imgH="7000000" progId="Paint.Picture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1609"/>
                        <a:ext cx="8229600" cy="658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784725" y="433697"/>
            <a:ext cx="184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4000" b="1">
              <a:solidFill>
                <a:srgbClr val="000099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43600" y="5347008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000000"/>
                </a:solidFill>
              </a:rPr>
              <a:t>6</a:t>
            </a:r>
            <a:r>
              <a:rPr lang="zh-CN" altLang="en-US" sz="3600" b="1">
                <a:solidFill>
                  <a:srgbClr val="000000"/>
                </a:solidFill>
              </a:rPr>
              <a:t>月</a:t>
            </a:r>
            <a:r>
              <a:rPr lang="en-US" altLang="zh-CN" sz="3600" b="1">
                <a:solidFill>
                  <a:srgbClr val="000000"/>
                </a:solidFill>
              </a:rPr>
              <a:t>22</a:t>
            </a:r>
            <a:r>
              <a:rPr lang="zh-CN" altLang="en-US" sz="3600" b="1">
                <a:solidFill>
                  <a:srgbClr val="000000"/>
                </a:solidFill>
              </a:rPr>
              <a:t>日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91200" y="1079808"/>
            <a:ext cx="3048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0099"/>
                </a:solidFill>
              </a:rPr>
              <a:t>北极圈及其以北地区出现</a:t>
            </a:r>
            <a:r>
              <a:rPr lang="zh-CN" altLang="en-US" sz="3200" b="1" dirty="0">
                <a:solidFill>
                  <a:srgbClr val="000099"/>
                </a:solidFill>
              </a:rPr>
              <a:t>极昼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35488" y="3121334"/>
            <a:ext cx="1712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000000"/>
                </a:solidFill>
              </a:rPr>
              <a:t>昼半球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117725" y="3121334"/>
            <a:ext cx="170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夜半球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651132" y="1918008"/>
            <a:ext cx="800219" cy="205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晨昏线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695582" y="3289608"/>
            <a:ext cx="800219" cy="271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（晨线）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505200" y="5347008"/>
            <a:ext cx="6858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2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9" grpId="0" autoUpdateAnimBg="0"/>
      <p:bldP spid="1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9066"/>
              </p:ext>
            </p:extLst>
          </p:nvPr>
        </p:nvGraphicFramePr>
        <p:xfrm>
          <a:off x="1524001" y="66907"/>
          <a:ext cx="9104313" cy="664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MP 图象" r:id="rId3" imgW="9104762" imgH="6647619" progId="Paint.Picture">
                  <p:embed/>
                </p:oleObj>
              </mc:Choice>
              <mc:Fallback>
                <p:oleObj name="BMP 图象" r:id="rId3" imgW="9104762" imgH="6647619" progId="Paint.Picture">
                  <p:embed/>
                  <p:pic>
                    <p:nvPicPr>
                      <p:cNvPr id="727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66907"/>
                        <a:ext cx="9104313" cy="664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6629400" y="1514706"/>
            <a:ext cx="5334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8601" y="3218095"/>
            <a:ext cx="59503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 rot="2008403">
            <a:off x="2286001" y="4334107"/>
            <a:ext cx="2454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</a:rPr>
              <a:t>66°34′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969789">
            <a:off x="2068249" y="5172376"/>
            <a:ext cx="188647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</a:rPr>
              <a:t>23°26′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 rot="1276897">
            <a:off x="2046240" y="5778801"/>
            <a:ext cx="9621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rgbClr val="000000"/>
                </a:solidFill>
              </a:rPr>
              <a:t>0°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324601" y="5705706"/>
            <a:ext cx="201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000000"/>
                </a:solidFill>
              </a:rPr>
              <a:t>12</a:t>
            </a:r>
            <a:r>
              <a:rPr lang="zh-CN" altLang="en-US" sz="3600" b="1">
                <a:solidFill>
                  <a:srgbClr val="000000"/>
                </a:solidFill>
              </a:rPr>
              <a:t>月</a:t>
            </a:r>
            <a:r>
              <a:rPr lang="en-US" altLang="zh-CN" sz="3600" b="1">
                <a:solidFill>
                  <a:srgbClr val="000000"/>
                </a:solidFill>
              </a:rPr>
              <a:t>22</a:t>
            </a:r>
            <a:r>
              <a:rPr lang="zh-CN" altLang="en-US" sz="3600" b="1">
                <a:solidFill>
                  <a:srgbClr val="000000"/>
                </a:solidFill>
              </a:rPr>
              <a:t>日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019800" y="828906"/>
            <a:ext cx="2362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北极圈及其以北地区极夜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92532" y="2535469"/>
            <a:ext cx="800219" cy="205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晨昏线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 flipV="1">
            <a:off x="2324378" y="1670282"/>
            <a:ext cx="1415772" cy="190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夜半球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606932" y="2992669"/>
            <a:ext cx="800219" cy="205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000000"/>
                </a:solidFill>
              </a:rPr>
              <a:t>昼半球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 rot="1032982">
            <a:off x="4800601" y="4638907"/>
            <a:ext cx="6969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000099"/>
                </a:solidFill>
              </a:rPr>
              <a:t>晨</a:t>
            </a:r>
          </a:p>
          <a:p>
            <a:r>
              <a:rPr lang="zh-CN" altLang="en-US" sz="4000" b="1">
                <a:solidFill>
                  <a:srgbClr val="000099"/>
                </a:solidFill>
              </a:rPr>
              <a:t>线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 rot="20009767">
            <a:off x="4572001" y="1057507"/>
            <a:ext cx="6969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000099"/>
                </a:solidFill>
              </a:rPr>
              <a:t>昏</a:t>
            </a:r>
          </a:p>
          <a:p>
            <a:r>
              <a:rPr lang="zh-CN" altLang="en-US" sz="4000" b="1">
                <a:solidFill>
                  <a:srgbClr val="000099"/>
                </a:solidFill>
              </a:rPr>
              <a:t>线</a:t>
            </a: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3962400" y="5096106"/>
            <a:ext cx="609600" cy="381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4800600" y="1514706"/>
            <a:ext cx="53340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61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3" grpId="0" autoUpdateAnimBg="0"/>
      <p:bldP spid="1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1620838" y="106363"/>
          <a:ext cx="8894762" cy="649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BMP 图象" r:id="rId3" imgW="9104762" imgH="6647619" progId="Paint.Picture">
                  <p:embed/>
                </p:oleObj>
              </mc:Choice>
              <mc:Fallback>
                <p:oleObj name="BMP 图象" r:id="rId3" imgW="9104762" imgH="6647619" progId="Paint.Picture">
                  <p:embed/>
                  <p:pic>
                    <p:nvPicPr>
                      <p:cNvPr id="737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106363"/>
                        <a:ext cx="8894762" cy="649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6400800" y="1524000"/>
            <a:ext cx="6096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114801" y="3200401"/>
            <a:ext cx="5405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 rot="2187300">
            <a:off x="2802710" y="4191070"/>
            <a:ext cx="19415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</a:rPr>
              <a:t>66°34′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 rot="2155644">
            <a:off x="2296849" y="4953070"/>
            <a:ext cx="188647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</a:rPr>
              <a:t>23°26′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 rot="1597196">
            <a:off x="2122440" y="5788095"/>
            <a:ext cx="9621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rgbClr val="000000"/>
                </a:solidFill>
              </a:rPr>
              <a:t>0°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6477001" y="5791201"/>
            <a:ext cx="18138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000000"/>
                </a:solidFill>
              </a:rPr>
              <a:t>6</a:t>
            </a:r>
            <a:r>
              <a:rPr lang="zh-CN" altLang="en-US" sz="3600" b="1">
                <a:solidFill>
                  <a:srgbClr val="000000"/>
                </a:solidFill>
              </a:rPr>
              <a:t>月</a:t>
            </a:r>
            <a:r>
              <a:rPr lang="en-US" altLang="zh-CN" sz="3600" b="1">
                <a:solidFill>
                  <a:srgbClr val="000000"/>
                </a:solidFill>
              </a:rPr>
              <a:t>22</a:t>
            </a:r>
            <a:r>
              <a:rPr lang="zh-CN" altLang="en-US" sz="3600" b="1">
                <a:solidFill>
                  <a:srgbClr val="000000"/>
                </a:solidFill>
              </a:rPr>
              <a:t>日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6284915" y="776337"/>
            <a:ext cx="2438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南极圈及其以南地区极夜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5775326" y="2706688"/>
            <a:ext cx="69762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000099"/>
                </a:solidFill>
              </a:rPr>
              <a:t>昼</a:t>
            </a:r>
          </a:p>
          <a:p>
            <a:r>
              <a:rPr lang="zh-CN" altLang="en-US" sz="4000" b="1">
                <a:solidFill>
                  <a:srgbClr val="000099"/>
                </a:solidFill>
              </a:rPr>
              <a:t>半</a:t>
            </a:r>
          </a:p>
          <a:p>
            <a:r>
              <a:rPr lang="zh-CN" altLang="en-US" sz="4000" b="1">
                <a:solidFill>
                  <a:srgbClr val="000099"/>
                </a:solidFill>
              </a:rPr>
              <a:t>球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863732" y="1706563"/>
            <a:ext cx="800219" cy="205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夜半球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997332" y="2773363"/>
            <a:ext cx="800219" cy="205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000099"/>
                </a:solidFill>
              </a:rPr>
              <a:t>晨昏线</a:t>
            </a:r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H="1" flipV="1">
            <a:off x="4648200" y="5486400"/>
            <a:ext cx="60960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 rot="1182160">
            <a:off x="4721167" y="4505207"/>
            <a:ext cx="800219" cy="140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000099"/>
                </a:solidFill>
              </a:rPr>
              <a:t>昏线</a:t>
            </a: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3962400" y="1752600"/>
            <a:ext cx="685800" cy="76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 rot="20124321">
            <a:off x="4771967" y="1258770"/>
            <a:ext cx="800219" cy="140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4000" b="1">
                <a:solidFill>
                  <a:srgbClr val="000099"/>
                </a:solidFill>
              </a:rPr>
              <a:t>晨线</a:t>
            </a:r>
          </a:p>
        </p:txBody>
      </p:sp>
    </p:spTree>
    <p:extLst>
      <p:ext uri="{BB962C8B-B14F-4D97-AF65-F5344CB8AC3E}">
        <p14:creationId xmlns:p14="http://schemas.microsoft.com/office/powerpoint/2010/main" val="19559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3" grpId="0" autoUpdateAnimBg="0"/>
      <p:bldP spid="26" grpId="0" autoUpdateAnimBg="0"/>
      <p:bldP spid="28" grpId="0" autoUpdateAnimBg="0"/>
      <p:bldP spid="30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628</Words>
  <Application>Microsoft Office PowerPoint</Application>
  <PresentationFormat>宽屏</PresentationFormat>
  <Paragraphs>140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 Unicode MS</vt:lpstr>
      <vt:lpstr>等线</vt:lpstr>
      <vt:lpstr>等线 Light</vt:lpstr>
      <vt:lpstr>楷体_GB2312</vt:lpstr>
      <vt:lpstr>宋体</vt:lpstr>
      <vt:lpstr>Arial</vt:lpstr>
      <vt:lpstr>Arial Narrow</vt:lpstr>
      <vt:lpstr>Calibri</vt:lpstr>
      <vt:lpstr>NEU-BZ-S92</vt:lpstr>
      <vt:lpstr>Times New Roman</vt:lpstr>
      <vt:lpstr>Wingdings</vt:lpstr>
      <vt:lpstr>黑体</vt:lpstr>
      <vt:lpstr>微软雅黑</vt:lpstr>
      <vt:lpstr>Office 主题​​</vt:lpstr>
      <vt:lpstr>BMP 图象</vt:lpstr>
      <vt:lpstr>Image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5</cp:revision>
  <dcterms:created xsi:type="dcterms:W3CDTF">2021-09-02T00:53:21Z</dcterms:created>
  <dcterms:modified xsi:type="dcterms:W3CDTF">2021-09-02T02:34:03Z</dcterms:modified>
</cp:coreProperties>
</file>